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6" r:id="rId2"/>
    <p:sldMasterId id="2147483796" r:id="rId3"/>
    <p:sldMasterId id="2147483808" r:id="rId4"/>
    <p:sldMasterId id="2147483820" r:id="rId5"/>
    <p:sldMasterId id="2147483833" r:id="rId6"/>
  </p:sldMasterIdLst>
  <p:notesMasterIdLst>
    <p:notesMasterId r:id="rId167"/>
  </p:notesMasterIdLst>
  <p:handoutMasterIdLst>
    <p:handoutMasterId r:id="rId168"/>
  </p:handoutMasterIdLst>
  <p:sldIdLst>
    <p:sldId id="493" r:id="rId7"/>
    <p:sldId id="611" r:id="rId8"/>
    <p:sldId id="610" r:id="rId9"/>
    <p:sldId id="617" r:id="rId10"/>
    <p:sldId id="618" r:id="rId11"/>
    <p:sldId id="619" r:id="rId12"/>
    <p:sldId id="620" r:id="rId13"/>
    <p:sldId id="791" r:id="rId14"/>
    <p:sldId id="792" r:id="rId15"/>
    <p:sldId id="793" r:id="rId16"/>
    <p:sldId id="794" r:id="rId17"/>
    <p:sldId id="795" r:id="rId18"/>
    <p:sldId id="796" r:id="rId19"/>
    <p:sldId id="797" r:id="rId20"/>
    <p:sldId id="798" r:id="rId21"/>
    <p:sldId id="799" r:id="rId22"/>
    <p:sldId id="800" r:id="rId23"/>
    <p:sldId id="631" r:id="rId24"/>
    <p:sldId id="632" r:id="rId25"/>
    <p:sldId id="633" r:id="rId26"/>
    <p:sldId id="634" r:id="rId27"/>
    <p:sldId id="801" r:id="rId28"/>
    <p:sldId id="802" r:id="rId29"/>
    <p:sldId id="803" r:id="rId30"/>
    <p:sldId id="804" r:id="rId31"/>
    <p:sldId id="639" r:id="rId32"/>
    <p:sldId id="640" r:id="rId33"/>
    <p:sldId id="641" r:id="rId34"/>
    <p:sldId id="642" r:id="rId35"/>
    <p:sldId id="643" r:id="rId36"/>
    <p:sldId id="805" r:id="rId37"/>
    <p:sldId id="806" r:id="rId38"/>
    <p:sldId id="807" r:id="rId39"/>
    <p:sldId id="605" r:id="rId40"/>
    <p:sldId id="606" r:id="rId41"/>
    <p:sldId id="607" r:id="rId42"/>
    <p:sldId id="608" r:id="rId43"/>
    <p:sldId id="609" r:id="rId44"/>
    <p:sldId id="808" r:id="rId45"/>
    <p:sldId id="809" r:id="rId46"/>
    <p:sldId id="810" r:id="rId47"/>
    <p:sldId id="646" r:id="rId48"/>
    <p:sldId id="648" r:id="rId49"/>
    <p:sldId id="827" r:id="rId50"/>
    <p:sldId id="663" r:id="rId51"/>
    <p:sldId id="664" r:id="rId52"/>
    <p:sldId id="665" r:id="rId53"/>
    <p:sldId id="828" r:id="rId54"/>
    <p:sldId id="813" r:id="rId55"/>
    <p:sldId id="814" r:id="rId56"/>
    <p:sldId id="815" r:id="rId57"/>
    <p:sldId id="816" r:id="rId58"/>
    <p:sldId id="817" r:id="rId59"/>
    <p:sldId id="818" r:id="rId60"/>
    <p:sldId id="819" r:id="rId61"/>
    <p:sldId id="820" r:id="rId62"/>
    <p:sldId id="821" r:id="rId63"/>
    <p:sldId id="822" r:id="rId64"/>
    <p:sldId id="823" r:id="rId65"/>
    <p:sldId id="824" r:id="rId66"/>
    <p:sldId id="825" r:id="rId67"/>
    <p:sldId id="826" r:id="rId68"/>
    <p:sldId id="671" r:id="rId69"/>
    <p:sldId id="723" r:id="rId70"/>
    <p:sldId id="724" r:id="rId71"/>
    <p:sldId id="725" r:id="rId72"/>
    <p:sldId id="726" r:id="rId73"/>
    <p:sldId id="727" r:id="rId74"/>
    <p:sldId id="728" r:id="rId75"/>
    <p:sldId id="729" r:id="rId76"/>
    <p:sldId id="730" r:id="rId77"/>
    <p:sldId id="731" r:id="rId78"/>
    <p:sldId id="732" r:id="rId79"/>
    <p:sldId id="666" r:id="rId80"/>
    <p:sldId id="667" r:id="rId81"/>
    <p:sldId id="668" r:id="rId82"/>
    <p:sldId id="669" r:id="rId83"/>
    <p:sldId id="670" r:id="rId84"/>
    <p:sldId id="673" r:id="rId85"/>
    <p:sldId id="672" r:id="rId86"/>
    <p:sldId id="674" r:id="rId87"/>
    <p:sldId id="675" r:id="rId88"/>
    <p:sldId id="736" r:id="rId89"/>
    <p:sldId id="737" r:id="rId90"/>
    <p:sldId id="738" r:id="rId91"/>
    <p:sldId id="739" r:id="rId92"/>
    <p:sldId id="833" r:id="rId93"/>
    <p:sldId id="829" r:id="rId94"/>
    <p:sldId id="830" r:id="rId95"/>
    <p:sldId id="832" r:id="rId96"/>
    <p:sldId id="742" r:id="rId97"/>
    <p:sldId id="679" r:id="rId98"/>
    <p:sldId id="834" r:id="rId99"/>
    <p:sldId id="734" r:id="rId100"/>
    <p:sldId id="735" r:id="rId101"/>
    <p:sldId id="835" r:id="rId102"/>
    <p:sldId id="836" r:id="rId103"/>
    <p:sldId id="837" r:id="rId104"/>
    <p:sldId id="746" r:id="rId105"/>
    <p:sldId id="838" r:id="rId106"/>
    <p:sldId id="843" r:id="rId107"/>
    <p:sldId id="844" r:id="rId108"/>
    <p:sldId id="845" r:id="rId109"/>
    <p:sldId id="846" r:id="rId110"/>
    <p:sldId id="749" r:id="rId111"/>
    <p:sldId id="750" r:id="rId112"/>
    <p:sldId id="751" r:id="rId113"/>
    <p:sldId id="847" r:id="rId114"/>
    <p:sldId id="848" r:id="rId115"/>
    <p:sldId id="695" r:id="rId116"/>
    <p:sldId id="696" r:id="rId117"/>
    <p:sldId id="698" r:id="rId118"/>
    <p:sldId id="699" r:id="rId119"/>
    <p:sldId id="705" r:id="rId120"/>
    <p:sldId id="752" r:id="rId121"/>
    <p:sldId id="753" r:id="rId122"/>
    <p:sldId id="754" r:id="rId123"/>
    <p:sldId id="755" r:id="rId124"/>
    <p:sldId id="756" r:id="rId125"/>
    <p:sldId id="757" r:id="rId126"/>
    <p:sldId id="758" r:id="rId127"/>
    <p:sldId id="759" r:id="rId128"/>
    <p:sldId id="760" r:id="rId129"/>
    <p:sldId id="761" r:id="rId130"/>
    <p:sldId id="762" r:id="rId131"/>
    <p:sldId id="763" r:id="rId132"/>
    <p:sldId id="709" r:id="rId133"/>
    <p:sldId id="711" r:id="rId134"/>
    <p:sldId id="712" r:id="rId135"/>
    <p:sldId id="713" r:id="rId136"/>
    <p:sldId id="714" r:id="rId137"/>
    <p:sldId id="715" r:id="rId138"/>
    <p:sldId id="716" r:id="rId139"/>
    <p:sldId id="764" r:id="rId140"/>
    <p:sldId id="765" r:id="rId141"/>
    <p:sldId id="766" r:id="rId142"/>
    <p:sldId id="767" r:id="rId143"/>
    <p:sldId id="768" r:id="rId144"/>
    <p:sldId id="769" r:id="rId145"/>
    <p:sldId id="770" r:id="rId146"/>
    <p:sldId id="771" r:id="rId147"/>
    <p:sldId id="772" r:id="rId148"/>
    <p:sldId id="773" r:id="rId149"/>
    <p:sldId id="774" r:id="rId150"/>
    <p:sldId id="775" r:id="rId151"/>
    <p:sldId id="776" r:id="rId152"/>
    <p:sldId id="777" r:id="rId153"/>
    <p:sldId id="778" r:id="rId154"/>
    <p:sldId id="779" r:id="rId155"/>
    <p:sldId id="780" r:id="rId156"/>
    <p:sldId id="781" r:id="rId157"/>
    <p:sldId id="782" r:id="rId158"/>
    <p:sldId id="783" r:id="rId159"/>
    <p:sldId id="784" r:id="rId160"/>
    <p:sldId id="785" r:id="rId161"/>
    <p:sldId id="786" r:id="rId162"/>
    <p:sldId id="787" r:id="rId163"/>
    <p:sldId id="788" r:id="rId164"/>
    <p:sldId id="789" r:id="rId165"/>
    <p:sldId id="790" r:id="rId16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6600"/>
    <a:srgbClr val="800000"/>
    <a:srgbClr val="FF3300"/>
    <a:srgbClr val="0033C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52" autoAdjust="0"/>
    <p:restoredTop sz="94087" autoAdjust="0"/>
  </p:normalViewPr>
  <p:slideViewPr>
    <p:cSldViewPr>
      <p:cViewPr varScale="1">
        <p:scale>
          <a:sx n="59" d="100"/>
          <a:sy n="59" d="100"/>
        </p:scale>
        <p:origin x="964" y="5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0" d="100"/>
          <a:sy n="50" d="100"/>
        </p:scale>
        <p:origin x="2636" y="2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viewProps" Target="viewProps.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theme" Target="theme/theme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2"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s>
</file>

<file path=ppt/_rels/viewProps.xml.rels><?xml version="1.0" encoding="UTF-8" standalone="yes"?>
<Relationships xmlns="http://schemas.openxmlformats.org/package/2006/relationships"><Relationship Id="rId8" Type="http://schemas.openxmlformats.org/officeDocument/2006/relationships/slide" Target="slides/slide111.xml"/><Relationship Id="rId3" Type="http://schemas.openxmlformats.org/officeDocument/2006/relationships/slide" Target="slides/slide105.xml"/><Relationship Id="rId7" Type="http://schemas.openxmlformats.org/officeDocument/2006/relationships/slide" Target="slides/slide110.xml"/><Relationship Id="rId2" Type="http://schemas.openxmlformats.org/officeDocument/2006/relationships/slide" Target="slides/slide104.xml"/><Relationship Id="rId1" Type="http://schemas.openxmlformats.org/officeDocument/2006/relationships/slide" Target="slides/slide100.xml"/><Relationship Id="rId6" Type="http://schemas.openxmlformats.org/officeDocument/2006/relationships/slide" Target="slides/slide108.xml"/><Relationship Id="rId5" Type="http://schemas.openxmlformats.org/officeDocument/2006/relationships/slide" Target="slides/slide107.xml"/><Relationship Id="rId4" Type="http://schemas.openxmlformats.org/officeDocument/2006/relationships/slide" Target="slides/slide10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hrch\Desktop\Mobile%20Messaging%20Apps%20US%20COMSCORE.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705302142743907"/>
          <c:y val="3.0740759893100492E-2"/>
          <c:w val="0.7829469785725609"/>
          <c:h val="0.93851848021379902"/>
        </c:manualLayout>
      </c:layout>
      <c:barChart>
        <c:barDir val="bar"/>
        <c:grouping val="stacked"/>
        <c:varyColors val="0"/>
        <c:ser>
          <c:idx val="0"/>
          <c:order val="0"/>
          <c:tx>
            <c:strRef>
              <c:f>Sheet1!$K$9</c:f>
              <c:strCache>
                <c:ptCount val="1"/>
                <c:pt idx="0">
                  <c:v>US</c:v>
                </c:pt>
              </c:strCache>
            </c:strRef>
          </c:tx>
          <c:spPr>
            <a:solidFill>
              <a:schemeClr val="bg1">
                <a:lumMod val="85000"/>
              </a:schemeClr>
            </a:solidFill>
            <a:ln>
              <a:noFill/>
            </a:ln>
            <a:effectLst/>
          </c:spPr>
          <c:invertIfNegative val="0"/>
          <c:cat>
            <c:strRef>
              <c:f>Sheet1!$J$10:$J$19</c:f>
              <c:strCache>
                <c:ptCount val="10"/>
                <c:pt idx="0">
                  <c:v>Whisper</c:v>
                </c:pt>
                <c:pt idx="1">
                  <c:v>WeChat</c:v>
                </c:pt>
                <c:pt idx="2">
                  <c:v>Line</c:v>
                </c:pt>
                <c:pt idx="3">
                  <c:v>Viber</c:v>
                </c:pt>
                <c:pt idx="4">
                  <c:v>Skype</c:v>
                </c:pt>
                <c:pt idx="5">
                  <c:v>WhatsApp</c:v>
                </c:pt>
                <c:pt idx="6">
                  <c:v>Kik</c:v>
                </c:pt>
                <c:pt idx="7">
                  <c:v>Twitter</c:v>
                </c:pt>
                <c:pt idx="8">
                  <c:v>Snapchat</c:v>
                </c:pt>
                <c:pt idx="9">
                  <c:v>FB Messenger</c:v>
                </c:pt>
              </c:strCache>
            </c:strRef>
          </c:cat>
          <c:val>
            <c:numRef>
              <c:f>Sheet1!$K$10:$K$19</c:f>
              <c:numCache>
                <c:formatCode>0</c:formatCode>
                <c:ptCount val="10"/>
                <c:pt idx="0">
                  <c:v>1666.384</c:v>
                </c:pt>
                <c:pt idx="1">
                  <c:v>1025.7470000000001</c:v>
                </c:pt>
                <c:pt idx="2">
                  <c:v>3144.77</c:v>
                </c:pt>
                <c:pt idx="3">
                  <c:v>3488.223</c:v>
                </c:pt>
                <c:pt idx="4">
                  <c:v>17657.598000000002</c:v>
                </c:pt>
                <c:pt idx="5">
                  <c:v>12542.502</c:v>
                </c:pt>
                <c:pt idx="6">
                  <c:v>12407.142</c:v>
                </c:pt>
                <c:pt idx="7">
                  <c:v>45198.67</c:v>
                </c:pt>
                <c:pt idx="8">
                  <c:v>38078.487000000001</c:v>
                </c:pt>
                <c:pt idx="9">
                  <c:v>117337.045</c:v>
                </c:pt>
              </c:numCache>
            </c:numRef>
          </c:val>
          <c:extLst>
            <c:ext xmlns:c16="http://schemas.microsoft.com/office/drawing/2014/chart" uri="{C3380CC4-5D6E-409C-BE32-E72D297353CC}">
              <c16:uniqueId val="{00000000-9785-4971-8547-A5F6E85803A2}"/>
            </c:ext>
          </c:extLst>
        </c:ser>
        <c:ser>
          <c:idx val="1"/>
          <c:order val="1"/>
          <c:tx>
            <c:strRef>
              <c:f>Sheet1!$L$9</c:f>
              <c:strCache>
                <c:ptCount val="1"/>
                <c:pt idx="0">
                  <c:v>Intl</c:v>
                </c:pt>
              </c:strCache>
            </c:strRef>
          </c:tx>
          <c:spPr>
            <a:solidFill>
              <a:schemeClr val="bg1">
                <a:lumMod val="85000"/>
              </a:schemeClr>
            </a:solidFill>
            <a:ln>
              <a:noFill/>
            </a:ln>
            <a:effectLst/>
          </c:spPr>
          <c:invertIfNegative val="0"/>
          <c:cat>
            <c:strRef>
              <c:f>Sheet1!$J$10:$J$19</c:f>
              <c:strCache>
                <c:ptCount val="10"/>
                <c:pt idx="0">
                  <c:v>Whisper</c:v>
                </c:pt>
                <c:pt idx="1">
                  <c:v>WeChat</c:v>
                </c:pt>
                <c:pt idx="2">
                  <c:v>Line</c:v>
                </c:pt>
                <c:pt idx="3">
                  <c:v>Viber</c:v>
                </c:pt>
                <c:pt idx="4">
                  <c:v>Skype</c:v>
                </c:pt>
                <c:pt idx="5">
                  <c:v>WhatsApp</c:v>
                </c:pt>
                <c:pt idx="6">
                  <c:v>Kik</c:v>
                </c:pt>
                <c:pt idx="7">
                  <c:v>Twitter</c:v>
                </c:pt>
                <c:pt idx="8">
                  <c:v>Snapchat</c:v>
                </c:pt>
                <c:pt idx="9">
                  <c:v>FB Messenger</c:v>
                </c:pt>
              </c:strCache>
            </c:strRef>
          </c:cat>
          <c:val>
            <c:numRef>
              <c:f>Sheet1!$L$10:$L$19</c:f>
              <c:numCache>
                <c:formatCode>0</c:formatCode>
                <c:ptCount val="10"/>
                <c:pt idx="0">
                  <c:v>18333.616000000002</c:v>
                </c:pt>
                <c:pt idx="1">
                  <c:v>648974.25300000003</c:v>
                </c:pt>
                <c:pt idx="2">
                  <c:v>196855.23</c:v>
                </c:pt>
                <c:pt idx="3">
                  <c:v>226511.777</c:v>
                </c:pt>
                <c:pt idx="4">
                  <c:v>352342.402</c:v>
                </c:pt>
                <c:pt idx="5">
                  <c:v>987457.49800000002</c:v>
                </c:pt>
                <c:pt idx="7">
                  <c:v>254801.33000000002</c:v>
                </c:pt>
                <c:pt idx="8">
                  <c:v>161921.51300000001</c:v>
                </c:pt>
                <c:pt idx="9">
                  <c:v>682662.95499999996</c:v>
                </c:pt>
              </c:numCache>
            </c:numRef>
          </c:val>
          <c:extLst>
            <c:ext xmlns:c16="http://schemas.microsoft.com/office/drawing/2014/chart" uri="{C3380CC4-5D6E-409C-BE32-E72D297353CC}">
              <c16:uniqueId val="{00000001-9785-4971-8547-A5F6E85803A2}"/>
            </c:ext>
          </c:extLst>
        </c:ser>
        <c:dLbls>
          <c:showLegendKey val="0"/>
          <c:showVal val="0"/>
          <c:showCatName val="0"/>
          <c:showSerName val="0"/>
          <c:showPercent val="0"/>
          <c:showBubbleSize val="0"/>
        </c:dLbls>
        <c:gapWidth val="34"/>
        <c:overlap val="100"/>
        <c:axId val="524634432"/>
        <c:axId val="524634824"/>
      </c:barChart>
      <c:catAx>
        <c:axId val="5246344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4634824"/>
        <c:crosses val="autoZero"/>
        <c:auto val="1"/>
        <c:lblAlgn val="ctr"/>
        <c:lblOffset val="100"/>
        <c:noMultiLvlLbl val="0"/>
      </c:catAx>
      <c:valAx>
        <c:axId val="524634824"/>
        <c:scaling>
          <c:orientation val="minMax"/>
          <c:max val="1000000"/>
        </c:scaling>
        <c:delete val="1"/>
        <c:axPos val="b"/>
        <c:numFmt formatCode="0" sourceLinked="1"/>
        <c:majorTickMark val="none"/>
        <c:minorTickMark val="none"/>
        <c:tickLblPos val="nextTo"/>
        <c:crossAx val="524634432"/>
        <c:crosses val="autoZero"/>
        <c:crossBetween val="between"/>
      </c:valAx>
      <c:spPr>
        <a:noFill/>
        <a:ln w="25400">
          <a:noFill/>
        </a:ln>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7F5AFD-1736-4A3C-A46A-CA89799311CF}" type="doc">
      <dgm:prSet loTypeId="urn:microsoft.com/office/officeart/2005/8/layout/process1" loCatId="process" qsTypeId="urn:microsoft.com/office/officeart/2005/8/quickstyle/simple1" qsCatId="simple" csTypeId="urn:microsoft.com/office/officeart/2005/8/colors/accent1_2" csCatId="accent1" phldr="1"/>
      <dgm:spPr/>
    </dgm:pt>
    <dgm:pt modelId="{7C5F7B08-9815-401B-AAAB-8966E96CB4CE}">
      <dgm:prSet phldrT="[Text]"/>
      <dgm:spPr>
        <a:xfrm>
          <a:off x="3725" y="577225"/>
          <a:ext cx="1155023" cy="1537625"/>
        </a:xfr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Trebuchet MS" panose="020B0603020202020204"/>
              <a:ea typeface="+mn-ea"/>
              <a:cs typeface="+mn-cs"/>
            </a:rPr>
            <a:t>Convert Real world problem to a prediction task </a:t>
          </a:r>
        </a:p>
      </dgm:t>
    </dgm:pt>
    <dgm:pt modelId="{50D03C15-8869-4EB5-AFB6-F92A0E1DB2F9}" type="parTrans" cxnId="{3E2202DF-BB76-41F4-AE6E-1616253B2498}">
      <dgm:prSet/>
      <dgm:spPr/>
      <dgm:t>
        <a:bodyPr/>
        <a:lstStyle/>
        <a:p>
          <a:endParaRPr lang="en-US"/>
        </a:p>
      </dgm:t>
    </dgm:pt>
    <dgm:pt modelId="{C0C4F199-CBB6-4AD6-AFE1-4FF486818B15}" type="sibTrans" cxnId="{3E2202DF-BB76-41F4-AE6E-1616253B2498}">
      <dgm:prSet/>
      <dgm:spPr>
        <a:xfrm>
          <a:off x="1274252" y="1202815"/>
          <a:ext cx="244865" cy="286445"/>
        </a:xfrm>
        <a:solidFill>
          <a:srgbClr val="F09415">
            <a:tint val="60000"/>
            <a:hueOff val="0"/>
            <a:satOff val="0"/>
            <a:lumOff val="0"/>
            <a:alphaOff val="0"/>
          </a:srgbClr>
        </a:solidFill>
        <a:ln>
          <a:noFill/>
        </a:ln>
        <a:effectLst/>
      </dgm:spPr>
      <dgm:t>
        <a:bodyPr/>
        <a:lstStyle/>
        <a:p>
          <a:endParaRPr lang="en-US" dirty="0">
            <a:solidFill>
              <a:sysClr val="window" lastClr="FFFFFF"/>
            </a:solidFill>
            <a:latin typeface="Trebuchet MS" panose="020B0603020202020204"/>
            <a:ea typeface="+mn-ea"/>
            <a:cs typeface="+mn-cs"/>
          </a:endParaRPr>
        </a:p>
      </dgm:t>
    </dgm:pt>
    <dgm:pt modelId="{00E4F6C3-5C87-4BF3-9047-3EF8FE40CFE7}">
      <dgm:prSet phldrT="[Text]"/>
      <dgm:spPr>
        <a:xfrm>
          <a:off x="1620759" y="577225"/>
          <a:ext cx="1155023" cy="1537625"/>
        </a:xfr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Trebuchet MS" panose="020B0603020202020204"/>
              <a:ea typeface="+mn-ea"/>
              <a:cs typeface="+mn-cs"/>
            </a:rPr>
            <a:t>Gather training data </a:t>
          </a:r>
        </a:p>
      </dgm:t>
    </dgm:pt>
    <dgm:pt modelId="{2427A79A-BE39-4499-B6C6-547F5E124A24}" type="parTrans" cxnId="{957AE2AA-A2A6-4D2A-ABDE-A45C1821E203}">
      <dgm:prSet/>
      <dgm:spPr/>
      <dgm:t>
        <a:bodyPr/>
        <a:lstStyle/>
        <a:p>
          <a:endParaRPr lang="en-US"/>
        </a:p>
      </dgm:t>
    </dgm:pt>
    <dgm:pt modelId="{94FFD98A-6AA2-414F-9115-21759E7A8DFD}" type="sibTrans" cxnId="{957AE2AA-A2A6-4D2A-ABDE-A45C1821E203}">
      <dgm:prSet/>
      <dgm:spPr>
        <a:xfrm>
          <a:off x="2891285" y="1202815"/>
          <a:ext cx="244865" cy="286445"/>
        </a:xfrm>
        <a:solidFill>
          <a:srgbClr val="F09415">
            <a:tint val="60000"/>
            <a:hueOff val="0"/>
            <a:satOff val="0"/>
            <a:lumOff val="0"/>
            <a:alphaOff val="0"/>
          </a:srgbClr>
        </a:solidFill>
        <a:ln>
          <a:noFill/>
        </a:ln>
        <a:effectLst/>
      </dgm:spPr>
      <dgm:t>
        <a:bodyPr/>
        <a:lstStyle/>
        <a:p>
          <a:endParaRPr lang="en-US" dirty="0">
            <a:solidFill>
              <a:sysClr val="window" lastClr="FFFFFF"/>
            </a:solidFill>
            <a:latin typeface="Trebuchet MS" panose="020B0603020202020204"/>
            <a:ea typeface="+mn-ea"/>
            <a:cs typeface="+mn-cs"/>
          </a:endParaRPr>
        </a:p>
      </dgm:t>
    </dgm:pt>
    <dgm:pt modelId="{31772084-1DB3-4414-9DFC-16C7F6B226A4}">
      <dgm:prSet phldrT="[Text]"/>
      <dgm:spPr>
        <a:xfrm>
          <a:off x="3237793" y="577225"/>
          <a:ext cx="1155023" cy="1537625"/>
        </a:xfr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Trebuchet MS" panose="020B0603020202020204"/>
              <a:ea typeface="+mn-ea"/>
              <a:cs typeface="+mn-cs"/>
            </a:rPr>
            <a:t>Create Features </a:t>
          </a:r>
        </a:p>
      </dgm:t>
    </dgm:pt>
    <dgm:pt modelId="{063C739A-4F9E-45E6-BA7F-2C6DED145DB4}" type="parTrans" cxnId="{0EC2E6E3-05DA-43B5-9564-4B7DD42AA330}">
      <dgm:prSet/>
      <dgm:spPr/>
      <dgm:t>
        <a:bodyPr/>
        <a:lstStyle/>
        <a:p>
          <a:endParaRPr lang="en-US"/>
        </a:p>
      </dgm:t>
    </dgm:pt>
    <dgm:pt modelId="{7E45AE67-79AD-4CD9-AEE4-08DF9270A6B3}" type="sibTrans" cxnId="{0EC2E6E3-05DA-43B5-9564-4B7DD42AA330}">
      <dgm:prSet/>
      <dgm:spPr>
        <a:xfrm>
          <a:off x="4508319" y="1202815"/>
          <a:ext cx="244865" cy="286445"/>
        </a:xfrm>
        <a:solidFill>
          <a:srgbClr val="F09415">
            <a:tint val="60000"/>
            <a:hueOff val="0"/>
            <a:satOff val="0"/>
            <a:lumOff val="0"/>
            <a:alphaOff val="0"/>
          </a:srgbClr>
        </a:solidFill>
        <a:ln>
          <a:noFill/>
        </a:ln>
        <a:effectLst/>
      </dgm:spPr>
      <dgm:t>
        <a:bodyPr/>
        <a:lstStyle/>
        <a:p>
          <a:endParaRPr lang="en-US" dirty="0">
            <a:solidFill>
              <a:sysClr val="window" lastClr="FFFFFF"/>
            </a:solidFill>
            <a:latin typeface="Trebuchet MS" panose="020B0603020202020204"/>
            <a:ea typeface="+mn-ea"/>
            <a:cs typeface="+mn-cs"/>
          </a:endParaRPr>
        </a:p>
      </dgm:t>
    </dgm:pt>
    <dgm:pt modelId="{93D90725-4174-4380-AE4D-47C841A29346}">
      <dgm:prSet phldrT="[Text]"/>
      <dgm:spPr>
        <a:xfrm>
          <a:off x="4854826" y="577225"/>
          <a:ext cx="1155023" cy="1537625"/>
        </a:xfr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Trebuchet MS" panose="020B0603020202020204"/>
              <a:ea typeface="+mn-ea"/>
              <a:cs typeface="+mn-cs"/>
            </a:rPr>
            <a:t>Train a model, tune parameters </a:t>
          </a:r>
        </a:p>
      </dgm:t>
    </dgm:pt>
    <dgm:pt modelId="{84876E95-7232-491E-829E-A622C05D2A3C}" type="parTrans" cxnId="{5A43975F-AD23-4EF6-82A6-8B403842D7A4}">
      <dgm:prSet/>
      <dgm:spPr/>
      <dgm:t>
        <a:bodyPr/>
        <a:lstStyle/>
        <a:p>
          <a:endParaRPr lang="en-US"/>
        </a:p>
      </dgm:t>
    </dgm:pt>
    <dgm:pt modelId="{A6E0FDCB-1E86-433E-8DAA-A2B04D821513}" type="sibTrans" cxnId="{5A43975F-AD23-4EF6-82A6-8B403842D7A4}">
      <dgm:prSet/>
      <dgm:spPr>
        <a:xfrm>
          <a:off x="6125352" y="1202815"/>
          <a:ext cx="244865" cy="286445"/>
        </a:xfrm>
        <a:solidFill>
          <a:srgbClr val="F09415">
            <a:tint val="60000"/>
            <a:hueOff val="0"/>
            <a:satOff val="0"/>
            <a:lumOff val="0"/>
            <a:alphaOff val="0"/>
          </a:srgbClr>
        </a:solidFill>
        <a:ln>
          <a:noFill/>
        </a:ln>
        <a:effectLst/>
      </dgm:spPr>
      <dgm:t>
        <a:bodyPr/>
        <a:lstStyle/>
        <a:p>
          <a:endParaRPr lang="en-US" dirty="0">
            <a:solidFill>
              <a:sysClr val="window" lastClr="FFFFFF"/>
            </a:solidFill>
            <a:latin typeface="Trebuchet MS" panose="020B0603020202020204"/>
            <a:ea typeface="+mn-ea"/>
            <a:cs typeface="+mn-cs"/>
          </a:endParaRPr>
        </a:p>
      </dgm:t>
    </dgm:pt>
    <dgm:pt modelId="{6C86AAD7-4577-4595-BF20-2F74F6839752}">
      <dgm:prSet phldrT="[Text]"/>
      <dgm:spPr>
        <a:xfrm>
          <a:off x="6471860" y="577225"/>
          <a:ext cx="1155023" cy="1537625"/>
        </a:xfr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Trebuchet MS" panose="020B0603020202020204"/>
              <a:ea typeface="+mn-ea"/>
              <a:cs typeface="+mn-cs"/>
            </a:rPr>
            <a:t>Evaluate the model</a:t>
          </a:r>
        </a:p>
      </dgm:t>
    </dgm:pt>
    <dgm:pt modelId="{5689C7BD-38EB-49BC-BF56-D16EDE4291C9}" type="parTrans" cxnId="{04AC7C48-5D4E-49C3-862B-C238ED8F2A3D}">
      <dgm:prSet/>
      <dgm:spPr/>
      <dgm:t>
        <a:bodyPr/>
        <a:lstStyle/>
        <a:p>
          <a:endParaRPr lang="en-US"/>
        </a:p>
      </dgm:t>
    </dgm:pt>
    <dgm:pt modelId="{1DD0FCA3-36E9-4B77-BA77-03CBB0BF30BB}" type="sibTrans" cxnId="{04AC7C48-5D4E-49C3-862B-C238ED8F2A3D}">
      <dgm:prSet/>
      <dgm:spPr/>
      <dgm:t>
        <a:bodyPr/>
        <a:lstStyle/>
        <a:p>
          <a:endParaRPr lang="en-US"/>
        </a:p>
      </dgm:t>
    </dgm:pt>
    <dgm:pt modelId="{DD3FBCB7-2298-49F6-B0C4-16D968939AF9}" type="pres">
      <dgm:prSet presAssocID="{827F5AFD-1736-4A3C-A46A-CA89799311CF}" presName="Name0" presStyleCnt="0">
        <dgm:presLayoutVars>
          <dgm:dir/>
          <dgm:resizeHandles val="exact"/>
        </dgm:presLayoutVars>
      </dgm:prSet>
      <dgm:spPr/>
    </dgm:pt>
    <dgm:pt modelId="{8423DE62-DB51-44CE-B893-FB4E163F8D63}" type="pres">
      <dgm:prSet presAssocID="{7C5F7B08-9815-401B-AAAB-8966E96CB4CE}" presName="node" presStyleLbl="node1" presStyleIdx="0" presStyleCnt="5">
        <dgm:presLayoutVars>
          <dgm:bulletEnabled val="1"/>
        </dgm:presLayoutVars>
      </dgm:prSet>
      <dgm:spPr>
        <a:prstGeom prst="roundRect">
          <a:avLst>
            <a:gd name="adj" fmla="val 10000"/>
          </a:avLst>
        </a:prstGeom>
      </dgm:spPr>
    </dgm:pt>
    <dgm:pt modelId="{34662804-4B67-4717-9DA9-B5E719F86696}" type="pres">
      <dgm:prSet presAssocID="{C0C4F199-CBB6-4AD6-AFE1-4FF486818B15}" presName="sibTrans" presStyleLbl="sibTrans2D1" presStyleIdx="0" presStyleCnt="4"/>
      <dgm:spPr>
        <a:prstGeom prst="rightArrow">
          <a:avLst>
            <a:gd name="adj1" fmla="val 60000"/>
            <a:gd name="adj2" fmla="val 50000"/>
          </a:avLst>
        </a:prstGeom>
      </dgm:spPr>
    </dgm:pt>
    <dgm:pt modelId="{4C37F68A-B4E7-4007-98EB-F09B1EEEC343}" type="pres">
      <dgm:prSet presAssocID="{C0C4F199-CBB6-4AD6-AFE1-4FF486818B15}" presName="connectorText" presStyleLbl="sibTrans2D1" presStyleIdx="0" presStyleCnt="4"/>
      <dgm:spPr/>
    </dgm:pt>
    <dgm:pt modelId="{1BB3E1E8-780E-4B29-9783-9288252E73EE}" type="pres">
      <dgm:prSet presAssocID="{00E4F6C3-5C87-4BF3-9047-3EF8FE40CFE7}" presName="node" presStyleLbl="node1" presStyleIdx="1" presStyleCnt="5">
        <dgm:presLayoutVars>
          <dgm:bulletEnabled val="1"/>
        </dgm:presLayoutVars>
      </dgm:prSet>
      <dgm:spPr>
        <a:prstGeom prst="roundRect">
          <a:avLst>
            <a:gd name="adj" fmla="val 10000"/>
          </a:avLst>
        </a:prstGeom>
      </dgm:spPr>
    </dgm:pt>
    <dgm:pt modelId="{881FA282-A61E-4619-AE00-12CA1C57D71F}" type="pres">
      <dgm:prSet presAssocID="{94FFD98A-6AA2-414F-9115-21759E7A8DFD}" presName="sibTrans" presStyleLbl="sibTrans2D1" presStyleIdx="1" presStyleCnt="4"/>
      <dgm:spPr>
        <a:prstGeom prst="rightArrow">
          <a:avLst>
            <a:gd name="adj1" fmla="val 60000"/>
            <a:gd name="adj2" fmla="val 50000"/>
          </a:avLst>
        </a:prstGeom>
      </dgm:spPr>
    </dgm:pt>
    <dgm:pt modelId="{4683CB86-ED1A-4B9D-97DF-9F1BAA535E36}" type="pres">
      <dgm:prSet presAssocID="{94FFD98A-6AA2-414F-9115-21759E7A8DFD}" presName="connectorText" presStyleLbl="sibTrans2D1" presStyleIdx="1" presStyleCnt="4"/>
      <dgm:spPr/>
    </dgm:pt>
    <dgm:pt modelId="{6F588A40-C63F-4FE9-A7F2-416A03046ED7}" type="pres">
      <dgm:prSet presAssocID="{31772084-1DB3-4414-9DFC-16C7F6B226A4}" presName="node" presStyleLbl="node1" presStyleIdx="2" presStyleCnt="5">
        <dgm:presLayoutVars>
          <dgm:bulletEnabled val="1"/>
        </dgm:presLayoutVars>
      </dgm:prSet>
      <dgm:spPr>
        <a:prstGeom prst="roundRect">
          <a:avLst>
            <a:gd name="adj" fmla="val 10000"/>
          </a:avLst>
        </a:prstGeom>
      </dgm:spPr>
    </dgm:pt>
    <dgm:pt modelId="{92115310-59E3-4333-AB0E-445E83F362EC}" type="pres">
      <dgm:prSet presAssocID="{7E45AE67-79AD-4CD9-AEE4-08DF9270A6B3}" presName="sibTrans" presStyleLbl="sibTrans2D1" presStyleIdx="2" presStyleCnt="4"/>
      <dgm:spPr>
        <a:prstGeom prst="rightArrow">
          <a:avLst>
            <a:gd name="adj1" fmla="val 60000"/>
            <a:gd name="adj2" fmla="val 50000"/>
          </a:avLst>
        </a:prstGeom>
      </dgm:spPr>
    </dgm:pt>
    <dgm:pt modelId="{11B44BC9-D91C-47F8-9BA8-ABA860EE2495}" type="pres">
      <dgm:prSet presAssocID="{7E45AE67-79AD-4CD9-AEE4-08DF9270A6B3}" presName="connectorText" presStyleLbl="sibTrans2D1" presStyleIdx="2" presStyleCnt="4"/>
      <dgm:spPr/>
    </dgm:pt>
    <dgm:pt modelId="{8E92F71B-B976-4852-88F7-6135E6DA4904}" type="pres">
      <dgm:prSet presAssocID="{93D90725-4174-4380-AE4D-47C841A29346}" presName="node" presStyleLbl="node1" presStyleIdx="3" presStyleCnt="5">
        <dgm:presLayoutVars>
          <dgm:bulletEnabled val="1"/>
        </dgm:presLayoutVars>
      </dgm:prSet>
      <dgm:spPr>
        <a:prstGeom prst="roundRect">
          <a:avLst>
            <a:gd name="adj" fmla="val 10000"/>
          </a:avLst>
        </a:prstGeom>
      </dgm:spPr>
    </dgm:pt>
    <dgm:pt modelId="{24B62CC9-D9E4-4FF1-AD36-5395557177FD}" type="pres">
      <dgm:prSet presAssocID="{A6E0FDCB-1E86-433E-8DAA-A2B04D821513}" presName="sibTrans" presStyleLbl="sibTrans2D1" presStyleIdx="3" presStyleCnt="4"/>
      <dgm:spPr>
        <a:prstGeom prst="rightArrow">
          <a:avLst>
            <a:gd name="adj1" fmla="val 60000"/>
            <a:gd name="adj2" fmla="val 50000"/>
          </a:avLst>
        </a:prstGeom>
      </dgm:spPr>
    </dgm:pt>
    <dgm:pt modelId="{DD142035-B2C4-4590-B4AE-6D67BF19E598}" type="pres">
      <dgm:prSet presAssocID="{A6E0FDCB-1E86-433E-8DAA-A2B04D821513}" presName="connectorText" presStyleLbl="sibTrans2D1" presStyleIdx="3" presStyleCnt="4"/>
      <dgm:spPr/>
    </dgm:pt>
    <dgm:pt modelId="{341E672F-A070-4B73-BADA-3CB2936BEE6C}" type="pres">
      <dgm:prSet presAssocID="{6C86AAD7-4577-4595-BF20-2F74F6839752}" presName="node" presStyleLbl="node1" presStyleIdx="4" presStyleCnt="5">
        <dgm:presLayoutVars>
          <dgm:bulletEnabled val="1"/>
        </dgm:presLayoutVars>
      </dgm:prSet>
      <dgm:spPr>
        <a:prstGeom prst="roundRect">
          <a:avLst>
            <a:gd name="adj" fmla="val 10000"/>
          </a:avLst>
        </a:prstGeom>
      </dgm:spPr>
    </dgm:pt>
  </dgm:ptLst>
  <dgm:cxnLst>
    <dgm:cxn modelId="{5106640D-1B67-45C0-801D-FF1640FEEC5B}" type="presOf" srcId="{31772084-1DB3-4414-9DFC-16C7F6B226A4}" destId="{6F588A40-C63F-4FE9-A7F2-416A03046ED7}" srcOrd="0" destOrd="0" presId="urn:microsoft.com/office/officeart/2005/8/layout/process1"/>
    <dgm:cxn modelId="{6D75D40D-8043-4E3E-AAA2-97FCF2F24709}" type="presOf" srcId="{A6E0FDCB-1E86-433E-8DAA-A2B04D821513}" destId="{24B62CC9-D9E4-4FF1-AD36-5395557177FD}" srcOrd="0" destOrd="0" presId="urn:microsoft.com/office/officeart/2005/8/layout/process1"/>
    <dgm:cxn modelId="{2E5D3415-1C1F-4F9A-90C4-3E034D2D65CC}" type="presOf" srcId="{7E45AE67-79AD-4CD9-AEE4-08DF9270A6B3}" destId="{92115310-59E3-4333-AB0E-445E83F362EC}" srcOrd="0" destOrd="0" presId="urn:microsoft.com/office/officeart/2005/8/layout/process1"/>
    <dgm:cxn modelId="{BF06EE16-D54B-4695-9DB1-DEFB00868D45}" type="presOf" srcId="{94FFD98A-6AA2-414F-9115-21759E7A8DFD}" destId="{881FA282-A61E-4619-AE00-12CA1C57D71F}" srcOrd="0" destOrd="0" presId="urn:microsoft.com/office/officeart/2005/8/layout/process1"/>
    <dgm:cxn modelId="{C9DF5B17-8163-4278-BBBE-8DD944D442D7}" type="presOf" srcId="{827F5AFD-1736-4A3C-A46A-CA89799311CF}" destId="{DD3FBCB7-2298-49F6-B0C4-16D968939AF9}" srcOrd="0" destOrd="0" presId="urn:microsoft.com/office/officeart/2005/8/layout/process1"/>
    <dgm:cxn modelId="{1D53432C-D901-4882-B0DA-B27AC00F9173}" type="presOf" srcId="{00E4F6C3-5C87-4BF3-9047-3EF8FE40CFE7}" destId="{1BB3E1E8-780E-4B29-9783-9288252E73EE}" srcOrd="0" destOrd="0" presId="urn:microsoft.com/office/officeart/2005/8/layout/process1"/>
    <dgm:cxn modelId="{AD76595F-BB74-49DA-9641-539609A16F0A}" type="presOf" srcId="{6C86AAD7-4577-4595-BF20-2F74F6839752}" destId="{341E672F-A070-4B73-BADA-3CB2936BEE6C}" srcOrd="0" destOrd="0" presId="urn:microsoft.com/office/officeart/2005/8/layout/process1"/>
    <dgm:cxn modelId="{5A43975F-AD23-4EF6-82A6-8B403842D7A4}" srcId="{827F5AFD-1736-4A3C-A46A-CA89799311CF}" destId="{93D90725-4174-4380-AE4D-47C841A29346}" srcOrd="3" destOrd="0" parTransId="{84876E95-7232-491E-829E-A622C05D2A3C}" sibTransId="{A6E0FDCB-1E86-433E-8DAA-A2B04D821513}"/>
    <dgm:cxn modelId="{04AC7C48-5D4E-49C3-862B-C238ED8F2A3D}" srcId="{827F5AFD-1736-4A3C-A46A-CA89799311CF}" destId="{6C86AAD7-4577-4595-BF20-2F74F6839752}" srcOrd="4" destOrd="0" parTransId="{5689C7BD-38EB-49BC-BF56-D16EDE4291C9}" sibTransId="{1DD0FCA3-36E9-4B77-BA77-03CBB0BF30BB}"/>
    <dgm:cxn modelId="{9D1BA26A-CB30-493F-9A65-64D3FBCB776D}" type="presOf" srcId="{7E45AE67-79AD-4CD9-AEE4-08DF9270A6B3}" destId="{11B44BC9-D91C-47F8-9BA8-ABA860EE2495}" srcOrd="1" destOrd="0" presId="urn:microsoft.com/office/officeart/2005/8/layout/process1"/>
    <dgm:cxn modelId="{ECDDB74B-4CEC-43A3-B40D-E9F24A77E98F}" type="presOf" srcId="{93D90725-4174-4380-AE4D-47C841A29346}" destId="{8E92F71B-B976-4852-88F7-6135E6DA4904}" srcOrd="0" destOrd="0" presId="urn:microsoft.com/office/officeart/2005/8/layout/process1"/>
    <dgm:cxn modelId="{3250D27B-6AA4-4BA4-B65A-17E2388F38D2}" type="presOf" srcId="{C0C4F199-CBB6-4AD6-AFE1-4FF486818B15}" destId="{4C37F68A-B4E7-4007-98EB-F09B1EEEC343}" srcOrd="1" destOrd="0" presId="urn:microsoft.com/office/officeart/2005/8/layout/process1"/>
    <dgm:cxn modelId="{A63BBE7D-6593-40AD-913B-200412C4B8D0}" type="presOf" srcId="{A6E0FDCB-1E86-433E-8DAA-A2B04D821513}" destId="{DD142035-B2C4-4590-B4AE-6D67BF19E598}" srcOrd="1" destOrd="0" presId="urn:microsoft.com/office/officeart/2005/8/layout/process1"/>
    <dgm:cxn modelId="{957AE2AA-A2A6-4D2A-ABDE-A45C1821E203}" srcId="{827F5AFD-1736-4A3C-A46A-CA89799311CF}" destId="{00E4F6C3-5C87-4BF3-9047-3EF8FE40CFE7}" srcOrd="1" destOrd="0" parTransId="{2427A79A-BE39-4499-B6C6-547F5E124A24}" sibTransId="{94FFD98A-6AA2-414F-9115-21759E7A8DFD}"/>
    <dgm:cxn modelId="{B51A46D6-EC27-4B17-8231-4F6F94EE98F8}" type="presOf" srcId="{7C5F7B08-9815-401B-AAAB-8966E96CB4CE}" destId="{8423DE62-DB51-44CE-B893-FB4E163F8D63}" srcOrd="0" destOrd="0" presId="urn:microsoft.com/office/officeart/2005/8/layout/process1"/>
    <dgm:cxn modelId="{8E981FD7-6614-4C60-B87A-FD7211C4114A}" type="presOf" srcId="{C0C4F199-CBB6-4AD6-AFE1-4FF486818B15}" destId="{34662804-4B67-4717-9DA9-B5E719F86696}" srcOrd="0" destOrd="0" presId="urn:microsoft.com/office/officeart/2005/8/layout/process1"/>
    <dgm:cxn modelId="{3E2202DF-BB76-41F4-AE6E-1616253B2498}" srcId="{827F5AFD-1736-4A3C-A46A-CA89799311CF}" destId="{7C5F7B08-9815-401B-AAAB-8966E96CB4CE}" srcOrd="0" destOrd="0" parTransId="{50D03C15-8869-4EB5-AFB6-F92A0E1DB2F9}" sibTransId="{C0C4F199-CBB6-4AD6-AFE1-4FF486818B15}"/>
    <dgm:cxn modelId="{0EC2E6E3-05DA-43B5-9564-4B7DD42AA330}" srcId="{827F5AFD-1736-4A3C-A46A-CA89799311CF}" destId="{31772084-1DB3-4414-9DFC-16C7F6B226A4}" srcOrd="2" destOrd="0" parTransId="{063C739A-4F9E-45E6-BA7F-2C6DED145DB4}" sibTransId="{7E45AE67-79AD-4CD9-AEE4-08DF9270A6B3}"/>
    <dgm:cxn modelId="{1B1685F2-D430-44A9-9730-360E8D9EE8EF}" type="presOf" srcId="{94FFD98A-6AA2-414F-9115-21759E7A8DFD}" destId="{4683CB86-ED1A-4B9D-97DF-9F1BAA535E36}" srcOrd="1" destOrd="0" presId="urn:microsoft.com/office/officeart/2005/8/layout/process1"/>
    <dgm:cxn modelId="{45C45404-35BC-4A46-B783-051EA6892672}" type="presParOf" srcId="{DD3FBCB7-2298-49F6-B0C4-16D968939AF9}" destId="{8423DE62-DB51-44CE-B893-FB4E163F8D63}" srcOrd="0" destOrd="0" presId="urn:microsoft.com/office/officeart/2005/8/layout/process1"/>
    <dgm:cxn modelId="{C7824144-5116-418F-9640-A1E04A814D3E}" type="presParOf" srcId="{DD3FBCB7-2298-49F6-B0C4-16D968939AF9}" destId="{34662804-4B67-4717-9DA9-B5E719F86696}" srcOrd="1" destOrd="0" presId="urn:microsoft.com/office/officeart/2005/8/layout/process1"/>
    <dgm:cxn modelId="{C490B9FD-AABE-4AC4-96A3-597AE18CD8A4}" type="presParOf" srcId="{34662804-4B67-4717-9DA9-B5E719F86696}" destId="{4C37F68A-B4E7-4007-98EB-F09B1EEEC343}" srcOrd="0" destOrd="0" presId="urn:microsoft.com/office/officeart/2005/8/layout/process1"/>
    <dgm:cxn modelId="{4223A7C3-6CA9-4C2E-9914-836E7164F0AE}" type="presParOf" srcId="{DD3FBCB7-2298-49F6-B0C4-16D968939AF9}" destId="{1BB3E1E8-780E-4B29-9783-9288252E73EE}" srcOrd="2" destOrd="0" presId="urn:microsoft.com/office/officeart/2005/8/layout/process1"/>
    <dgm:cxn modelId="{EA732834-367F-4479-927B-AA75BE9CFC48}" type="presParOf" srcId="{DD3FBCB7-2298-49F6-B0C4-16D968939AF9}" destId="{881FA282-A61E-4619-AE00-12CA1C57D71F}" srcOrd="3" destOrd="0" presId="urn:microsoft.com/office/officeart/2005/8/layout/process1"/>
    <dgm:cxn modelId="{DF6677B4-4F3B-4D73-9CE6-259513F97F78}" type="presParOf" srcId="{881FA282-A61E-4619-AE00-12CA1C57D71F}" destId="{4683CB86-ED1A-4B9D-97DF-9F1BAA535E36}" srcOrd="0" destOrd="0" presId="urn:microsoft.com/office/officeart/2005/8/layout/process1"/>
    <dgm:cxn modelId="{FA51A2FC-CD15-4015-91E3-A9FDB3ABE470}" type="presParOf" srcId="{DD3FBCB7-2298-49F6-B0C4-16D968939AF9}" destId="{6F588A40-C63F-4FE9-A7F2-416A03046ED7}" srcOrd="4" destOrd="0" presId="urn:microsoft.com/office/officeart/2005/8/layout/process1"/>
    <dgm:cxn modelId="{92E10A42-75D7-41C5-B284-39D7E3312CF5}" type="presParOf" srcId="{DD3FBCB7-2298-49F6-B0C4-16D968939AF9}" destId="{92115310-59E3-4333-AB0E-445E83F362EC}" srcOrd="5" destOrd="0" presId="urn:microsoft.com/office/officeart/2005/8/layout/process1"/>
    <dgm:cxn modelId="{E9DDC5F2-4513-4E2D-A7D4-74E08343516A}" type="presParOf" srcId="{92115310-59E3-4333-AB0E-445E83F362EC}" destId="{11B44BC9-D91C-47F8-9BA8-ABA860EE2495}" srcOrd="0" destOrd="0" presId="urn:microsoft.com/office/officeart/2005/8/layout/process1"/>
    <dgm:cxn modelId="{AD20E452-8536-48C1-8405-475BA29A8487}" type="presParOf" srcId="{DD3FBCB7-2298-49F6-B0C4-16D968939AF9}" destId="{8E92F71B-B976-4852-88F7-6135E6DA4904}" srcOrd="6" destOrd="0" presId="urn:microsoft.com/office/officeart/2005/8/layout/process1"/>
    <dgm:cxn modelId="{0198EFC8-4238-46E5-9E8A-5D429389B67F}" type="presParOf" srcId="{DD3FBCB7-2298-49F6-B0C4-16D968939AF9}" destId="{24B62CC9-D9E4-4FF1-AD36-5395557177FD}" srcOrd="7" destOrd="0" presId="urn:microsoft.com/office/officeart/2005/8/layout/process1"/>
    <dgm:cxn modelId="{205390C4-5394-4B6F-A6F6-E87DFD8D05FF}" type="presParOf" srcId="{24B62CC9-D9E4-4FF1-AD36-5395557177FD}" destId="{DD142035-B2C4-4590-B4AE-6D67BF19E598}" srcOrd="0" destOrd="0" presId="urn:microsoft.com/office/officeart/2005/8/layout/process1"/>
    <dgm:cxn modelId="{C2A3CEB2-5E9D-4943-923D-B223CBBACF30}" type="presParOf" srcId="{DD3FBCB7-2298-49F6-B0C4-16D968939AF9}" destId="{341E672F-A070-4B73-BADA-3CB2936BEE6C}"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BECE2F-0BFC-4ACF-A03B-AA219A83AD2B}"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DF3A5A66-A547-4E98-912B-EF9E331A9DBD}">
      <dgm:prSet phldrT="[Text]" custT="1"/>
      <dgm:spPr/>
      <dgm:t>
        <a:bodyPr/>
        <a:lstStyle/>
        <a:p>
          <a:r>
            <a:rPr lang="en-US" sz="1200" dirty="0"/>
            <a:t>Data Science</a:t>
          </a:r>
        </a:p>
        <a:p>
          <a:r>
            <a:rPr lang="en-US" sz="1200" dirty="0"/>
            <a:t>Structured, Sequential</a:t>
          </a:r>
        </a:p>
      </dgm:t>
    </dgm:pt>
    <dgm:pt modelId="{1503682B-9018-4D39-A2E3-05BEA8118ECE}" type="parTrans" cxnId="{6A6F0DC3-7492-430A-8560-F8EC354953A6}">
      <dgm:prSet/>
      <dgm:spPr/>
      <dgm:t>
        <a:bodyPr/>
        <a:lstStyle/>
        <a:p>
          <a:endParaRPr lang="en-US"/>
        </a:p>
      </dgm:t>
    </dgm:pt>
    <dgm:pt modelId="{0DF51024-057A-4A35-86A9-6FBE6FC54F08}" type="sibTrans" cxnId="{6A6F0DC3-7492-430A-8560-F8EC354953A6}">
      <dgm:prSet/>
      <dgm:spPr/>
      <dgm:t>
        <a:bodyPr/>
        <a:lstStyle/>
        <a:p>
          <a:endParaRPr lang="en-US"/>
        </a:p>
      </dgm:t>
    </dgm:pt>
    <dgm:pt modelId="{91084000-894D-481B-ABA3-C2F72DDF50B7}">
      <dgm:prSet phldrT="[Text]" custT="1"/>
      <dgm:spPr/>
      <dgm:t>
        <a:bodyPr/>
        <a:lstStyle/>
        <a:p>
          <a:r>
            <a:rPr lang="en-US" sz="1200" dirty="0"/>
            <a:t>ML</a:t>
          </a:r>
        </a:p>
      </dgm:t>
    </dgm:pt>
    <dgm:pt modelId="{D5FE81CC-F96F-41E2-8C1B-7A022AECCFA2}" type="parTrans" cxnId="{6D4F9BC6-338B-43E0-AE3A-4B1022EF07F1}">
      <dgm:prSet/>
      <dgm:spPr/>
      <dgm:t>
        <a:bodyPr/>
        <a:lstStyle/>
        <a:p>
          <a:endParaRPr lang="en-US" sz="1200"/>
        </a:p>
      </dgm:t>
    </dgm:pt>
    <dgm:pt modelId="{2A14F391-60D6-4C12-A902-0BB4502A7230}" type="sibTrans" cxnId="{6D4F9BC6-338B-43E0-AE3A-4B1022EF07F1}">
      <dgm:prSet/>
      <dgm:spPr/>
      <dgm:t>
        <a:bodyPr/>
        <a:lstStyle/>
        <a:p>
          <a:endParaRPr lang="en-US"/>
        </a:p>
      </dgm:t>
    </dgm:pt>
    <dgm:pt modelId="{0BB7335D-BC9B-48FC-B9DE-6D1A53785249}">
      <dgm:prSet phldrT="[Text]" custT="1"/>
      <dgm:spPr/>
      <dgm:t>
        <a:bodyPr/>
        <a:lstStyle/>
        <a:p>
          <a:r>
            <a:rPr lang="en-US" sz="1200" dirty="0"/>
            <a:t>Visualization</a:t>
          </a:r>
        </a:p>
      </dgm:t>
    </dgm:pt>
    <dgm:pt modelId="{C0E42D51-E2B8-4483-B4C5-38795468643D}" type="parTrans" cxnId="{59A5DFC9-78E7-490E-8B3A-B0C0A55DD14E}">
      <dgm:prSet/>
      <dgm:spPr/>
      <dgm:t>
        <a:bodyPr/>
        <a:lstStyle/>
        <a:p>
          <a:endParaRPr lang="en-US" sz="1200"/>
        </a:p>
      </dgm:t>
    </dgm:pt>
    <dgm:pt modelId="{CC7B34A2-9578-4291-A450-98AE1D060E7B}" type="sibTrans" cxnId="{59A5DFC9-78E7-490E-8B3A-B0C0A55DD14E}">
      <dgm:prSet/>
      <dgm:spPr/>
      <dgm:t>
        <a:bodyPr/>
        <a:lstStyle/>
        <a:p>
          <a:endParaRPr lang="en-US"/>
        </a:p>
      </dgm:t>
    </dgm:pt>
    <dgm:pt modelId="{3864CF42-7281-4B7C-AD5D-C0316CCEFF5A}">
      <dgm:prSet custT="1"/>
      <dgm:spPr>
        <a:solidFill>
          <a:schemeClr val="tx1"/>
        </a:solidFill>
      </dgm:spPr>
      <dgm:t>
        <a:bodyPr/>
        <a:lstStyle/>
        <a:p>
          <a:r>
            <a:rPr lang="en-US" sz="1200" dirty="0"/>
            <a:t>Supervised</a:t>
          </a:r>
        </a:p>
      </dgm:t>
    </dgm:pt>
    <dgm:pt modelId="{527045F6-9B6C-467C-B888-81B3BE423070}" type="parTrans" cxnId="{BB668447-D452-431E-AF1A-AFB450587BE9}">
      <dgm:prSet/>
      <dgm:spPr/>
      <dgm:t>
        <a:bodyPr/>
        <a:lstStyle/>
        <a:p>
          <a:endParaRPr lang="en-US" sz="1200"/>
        </a:p>
      </dgm:t>
    </dgm:pt>
    <dgm:pt modelId="{E7EB6DEF-D693-4580-B846-A7AB76396D5D}" type="sibTrans" cxnId="{BB668447-D452-431E-AF1A-AFB450587BE9}">
      <dgm:prSet/>
      <dgm:spPr/>
      <dgm:t>
        <a:bodyPr/>
        <a:lstStyle/>
        <a:p>
          <a:endParaRPr lang="en-US"/>
        </a:p>
      </dgm:t>
    </dgm:pt>
    <dgm:pt modelId="{F98F15B1-88F4-4DC6-965E-9F6A93C79A91}">
      <dgm:prSet custT="1"/>
      <dgm:spPr>
        <a:solidFill>
          <a:schemeClr val="tx1"/>
        </a:solidFill>
      </dgm:spPr>
      <dgm:t>
        <a:bodyPr/>
        <a:lstStyle/>
        <a:p>
          <a:r>
            <a:rPr lang="en-US" sz="1200" dirty="0"/>
            <a:t>Unsupervised</a:t>
          </a:r>
        </a:p>
      </dgm:t>
    </dgm:pt>
    <dgm:pt modelId="{590BE06C-A8CC-43C1-9569-2DCBFEA711E8}" type="parTrans" cxnId="{89B554EA-25CF-490B-91D2-5F41BA6EB15E}">
      <dgm:prSet/>
      <dgm:spPr/>
      <dgm:t>
        <a:bodyPr/>
        <a:lstStyle/>
        <a:p>
          <a:endParaRPr lang="en-US" sz="1200"/>
        </a:p>
      </dgm:t>
    </dgm:pt>
    <dgm:pt modelId="{1ACEEB83-A0BF-4E7E-8FB7-1F742F4A6050}" type="sibTrans" cxnId="{89B554EA-25CF-490B-91D2-5F41BA6EB15E}">
      <dgm:prSet/>
      <dgm:spPr/>
      <dgm:t>
        <a:bodyPr/>
        <a:lstStyle/>
        <a:p>
          <a:endParaRPr lang="en-US"/>
        </a:p>
      </dgm:t>
    </dgm:pt>
    <dgm:pt modelId="{276D870A-5B74-4D82-A160-CC5CEA92B3EF}">
      <dgm:prSet custT="1"/>
      <dgm:spPr/>
      <dgm:t>
        <a:bodyPr/>
        <a:lstStyle/>
        <a:p>
          <a:r>
            <a:rPr lang="en-US" sz="1200" dirty="0"/>
            <a:t>Regression</a:t>
          </a:r>
        </a:p>
      </dgm:t>
    </dgm:pt>
    <dgm:pt modelId="{F9888708-7DDE-4E75-B1F3-DC6569CC7586}" type="parTrans" cxnId="{11A999A0-7AA7-4297-9D69-C9CAD755997B}">
      <dgm:prSet/>
      <dgm:spPr/>
      <dgm:t>
        <a:bodyPr/>
        <a:lstStyle/>
        <a:p>
          <a:endParaRPr lang="en-US" sz="1200"/>
        </a:p>
      </dgm:t>
    </dgm:pt>
    <dgm:pt modelId="{6705F409-0C83-4242-BB75-7F2CF669DC43}" type="sibTrans" cxnId="{11A999A0-7AA7-4297-9D69-C9CAD755997B}">
      <dgm:prSet/>
      <dgm:spPr/>
      <dgm:t>
        <a:bodyPr/>
        <a:lstStyle/>
        <a:p>
          <a:endParaRPr lang="en-US"/>
        </a:p>
      </dgm:t>
    </dgm:pt>
    <dgm:pt modelId="{CDC6BAB6-81A7-4594-A817-9DE03080EC1C}">
      <dgm:prSet custT="1"/>
      <dgm:spPr/>
      <dgm:t>
        <a:bodyPr/>
        <a:lstStyle/>
        <a:p>
          <a:r>
            <a:rPr lang="en-US" sz="1200" dirty="0"/>
            <a:t>Classification</a:t>
          </a:r>
        </a:p>
      </dgm:t>
    </dgm:pt>
    <dgm:pt modelId="{4E61A410-3639-47E3-8ADB-AF183A2C05C4}" type="parTrans" cxnId="{BD46B743-28EA-4EB9-B807-487860F28FDE}">
      <dgm:prSet/>
      <dgm:spPr/>
      <dgm:t>
        <a:bodyPr/>
        <a:lstStyle/>
        <a:p>
          <a:endParaRPr lang="en-US" sz="1200"/>
        </a:p>
      </dgm:t>
    </dgm:pt>
    <dgm:pt modelId="{C91E47D5-9FEC-44D8-BC6F-C44052582E40}" type="sibTrans" cxnId="{BD46B743-28EA-4EB9-B807-487860F28FDE}">
      <dgm:prSet/>
      <dgm:spPr/>
      <dgm:t>
        <a:bodyPr/>
        <a:lstStyle/>
        <a:p>
          <a:endParaRPr lang="en-US"/>
        </a:p>
      </dgm:t>
    </dgm:pt>
    <dgm:pt modelId="{0A9CA5BA-7BFF-46B4-9284-0EB9FF788172}">
      <dgm:prSet custT="1"/>
      <dgm:spPr/>
      <dgm:t>
        <a:bodyPr/>
        <a:lstStyle/>
        <a:p>
          <a:r>
            <a:rPr lang="en-US" sz="1200" dirty="0"/>
            <a:t>Simulations and Optimization</a:t>
          </a:r>
        </a:p>
      </dgm:t>
    </dgm:pt>
    <dgm:pt modelId="{A4F6A4B0-0D0B-4983-A51A-EB0F924F9C2A}" type="parTrans" cxnId="{EF4265EF-B2D4-46DD-A43A-40AA7CF844BC}">
      <dgm:prSet/>
      <dgm:spPr/>
      <dgm:t>
        <a:bodyPr/>
        <a:lstStyle/>
        <a:p>
          <a:endParaRPr lang="en-US" sz="1200"/>
        </a:p>
      </dgm:t>
    </dgm:pt>
    <dgm:pt modelId="{4032A75C-5AE1-4990-AA80-AF5B80F52DC3}" type="sibTrans" cxnId="{EF4265EF-B2D4-46DD-A43A-40AA7CF844BC}">
      <dgm:prSet/>
      <dgm:spPr/>
      <dgm:t>
        <a:bodyPr/>
        <a:lstStyle/>
        <a:p>
          <a:endParaRPr lang="en-US"/>
        </a:p>
      </dgm:t>
    </dgm:pt>
    <dgm:pt modelId="{8C14A756-AA91-4992-B039-D7A19281205A}">
      <dgm:prSet custT="1"/>
      <dgm:spPr/>
      <dgm:t>
        <a:bodyPr/>
        <a:lstStyle/>
        <a:p>
          <a:r>
            <a:rPr lang="en-US" sz="1100" b="1" dirty="0">
              <a:solidFill>
                <a:srgbClr val="FFC000"/>
              </a:solidFill>
            </a:rPr>
            <a:t>Linear</a:t>
          </a:r>
          <a:r>
            <a:rPr lang="en-US" sz="1100" dirty="0"/>
            <a:t>, Trees (RF), Neural nets, SVM, KNN, GBM</a:t>
          </a:r>
        </a:p>
      </dgm:t>
    </dgm:pt>
    <dgm:pt modelId="{6AFB7040-78FF-4CF7-9100-A59AF4CF5DBF}" type="parTrans" cxnId="{8D6D9C74-4337-40FC-8C12-4B31601667F1}">
      <dgm:prSet/>
      <dgm:spPr/>
      <dgm:t>
        <a:bodyPr/>
        <a:lstStyle/>
        <a:p>
          <a:endParaRPr lang="en-US" sz="1200"/>
        </a:p>
      </dgm:t>
    </dgm:pt>
    <dgm:pt modelId="{6362EBC8-667F-4788-A31B-AA03EFB759E5}" type="sibTrans" cxnId="{8D6D9C74-4337-40FC-8C12-4B31601667F1}">
      <dgm:prSet/>
      <dgm:spPr/>
      <dgm:t>
        <a:bodyPr/>
        <a:lstStyle/>
        <a:p>
          <a:endParaRPr lang="en-US"/>
        </a:p>
      </dgm:t>
    </dgm:pt>
    <dgm:pt modelId="{4D990807-AAEC-407D-85C6-9909D791DD5A}">
      <dgm:prSet custT="1"/>
      <dgm:spPr/>
      <dgm:t>
        <a:bodyPr/>
        <a:lstStyle/>
        <a:p>
          <a:r>
            <a:rPr lang="en-US" sz="1100" dirty="0"/>
            <a:t>Time series</a:t>
          </a:r>
        </a:p>
        <a:p>
          <a:r>
            <a:rPr lang="en-US" sz="1100" dirty="0"/>
            <a:t>MA, </a:t>
          </a:r>
          <a:r>
            <a:rPr lang="en-US" sz="1100" b="1" dirty="0">
              <a:solidFill>
                <a:srgbClr val="FFC000"/>
              </a:solidFill>
            </a:rPr>
            <a:t>ARIMA</a:t>
          </a:r>
          <a:r>
            <a:rPr lang="en-US" sz="1100" dirty="0"/>
            <a:t>, Regression on time</a:t>
          </a:r>
        </a:p>
      </dgm:t>
    </dgm:pt>
    <dgm:pt modelId="{9B1EF1F9-2E31-42A0-9690-F5C72F68D516}" type="parTrans" cxnId="{F5CDCB95-1879-4C17-AA94-80F40B9B02F5}">
      <dgm:prSet/>
      <dgm:spPr/>
      <dgm:t>
        <a:bodyPr/>
        <a:lstStyle/>
        <a:p>
          <a:endParaRPr lang="en-US" sz="1200"/>
        </a:p>
      </dgm:t>
    </dgm:pt>
    <dgm:pt modelId="{41413993-9E26-498C-B12E-230E53E50CE1}" type="sibTrans" cxnId="{F5CDCB95-1879-4C17-AA94-80F40B9B02F5}">
      <dgm:prSet/>
      <dgm:spPr/>
      <dgm:t>
        <a:bodyPr/>
        <a:lstStyle/>
        <a:p>
          <a:endParaRPr lang="en-US"/>
        </a:p>
      </dgm:t>
    </dgm:pt>
    <dgm:pt modelId="{B1C19A67-2501-4139-AF9B-776944BF1D99}">
      <dgm:prSet custT="1"/>
      <dgm:spPr/>
      <dgm:t>
        <a:bodyPr/>
        <a:lstStyle/>
        <a:p>
          <a:r>
            <a:rPr lang="en-US" sz="1100" b="1" dirty="0">
              <a:solidFill>
                <a:srgbClr val="FFC000"/>
              </a:solidFill>
            </a:rPr>
            <a:t>Logistic</a:t>
          </a:r>
          <a:r>
            <a:rPr lang="en-US" sz="1100" dirty="0"/>
            <a:t>, </a:t>
          </a:r>
          <a:r>
            <a:rPr lang="en-US" sz="1100" dirty="0">
              <a:solidFill>
                <a:srgbClr val="FFC000"/>
              </a:solidFill>
            </a:rPr>
            <a:t>Trees </a:t>
          </a:r>
          <a:r>
            <a:rPr lang="en-US" sz="1100" dirty="0"/>
            <a:t>(RF), Neural nets, SVM, NB, KNN, GBM</a:t>
          </a:r>
        </a:p>
      </dgm:t>
    </dgm:pt>
    <dgm:pt modelId="{31D4865F-B984-4164-BE4B-2BED90A64EC0}" type="parTrans" cxnId="{D08D00EB-2E45-4DF3-A905-F9A2C228889D}">
      <dgm:prSet/>
      <dgm:spPr/>
      <dgm:t>
        <a:bodyPr/>
        <a:lstStyle/>
        <a:p>
          <a:endParaRPr lang="en-US" sz="1200"/>
        </a:p>
      </dgm:t>
    </dgm:pt>
    <dgm:pt modelId="{ABF6313C-DAF7-4422-BEF7-417222C70FC8}" type="sibTrans" cxnId="{D08D00EB-2E45-4DF3-A905-F9A2C228889D}">
      <dgm:prSet/>
      <dgm:spPr/>
      <dgm:t>
        <a:bodyPr/>
        <a:lstStyle/>
        <a:p>
          <a:endParaRPr lang="en-US"/>
        </a:p>
      </dgm:t>
    </dgm:pt>
    <dgm:pt modelId="{5DA76B78-B943-4B2C-AAB6-50302B07BF81}">
      <dgm:prSet custT="1"/>
      <dgm:spPr/>
      <dgm:t>
        <a:bodyPr/>
        <a:lstStyle/>
        <a:p>
          <a:r>
            <a:rPr lang="en-US" sz="1200" dirty="0"/>
            <a:t>Anamoly</a:t>
          </a:r>
        </a:p>
        <a:p>
          <a:r>
            <a:rPr lang="en-US" sz="1200" b="1" dirty="0">
              <a:solidFill>
                <a:srgbClr val="FFC000"/>
              </a:solidFill>
            </a:rPr>
            <a:t>Statistical analysis</a:t>
          </a:r>
        </a:p>
      </dgm:t>
    </dgm:pt>
    <dgm:pt modelId="{88AF597E-4359-4098-8EBB-A8E94A0C27A3}" type="parTrans" cxnId="{3A100950-4B20-465B-A8F7-644CD806B96A}">
      <dgm:prSet/>
      <dgm:spPr/>
      <dgm:t>
        <a:bodyPr/>
        <a:lstStyle/>
        <a:p>
          <a:endParaRPr lang="en-US" sz="1200"/>
        </a:p>
      </dgm:t>
    </dgm:pt>
    <dgm:pt modelId="{0571ABEB-4B14-4CF5-B4EC-E9DF11A336FC}" type="sibTrans" cxnId="{3A100950-4B20-465B-A8F7-644CD806B96A}">
      <dgm:prSet/>
      <dgm:spPr/>
      <dgm:t>
        <a:bodyPr/>
        <a:lstStyle/>
        <a:p>
          <a:endParaRPr lang="en-US"/>
        </a:p>
      </dgm:t>
    </dgm:pt>
    <dgm:pt modelId="{044C2D18-5E29-47B2-8804-7ACC18EA1245}">
      <dgm:prSet custT="1"/>
      <dgm:spPr/>
      <dgm:t>
        <a:bodyPr/>
        <a:lstStyle/>
        <a:p>
          <a:r>
            <a:rPr lang="en-US" sz="1200" dirty="0"/>
            <a:t>MonteCarlo</a:t>
          </a:r>
        </a:p>
      </dgm:t>
    </dgm:pt>
    <dgm:pt modelId="{E7374133-703F-425C-8105-41EE437DEBE8}" type="parTrans" cxnId="{36803A6F-BB1D-46EA-B4CD-15C54AC637B6}">
      <dgm:prSet/>
      <dgm:spPr/>
      <dgm:t>
        <a:bodyPr/>
        <a:lstStyle/>
        <a:p>
          <a:endParaRPr lang="en-US" sz="1200"/>
        </a:p>
      </dgm:t>
    </dgm:pt>
    <dgm:pt modelId="{9A6299B7-33DA-4183-BBF7-F2FCD83CEC5D}" type="sibTrans" cxnId="{36803A6F-BB1D-46EA-B4CD-15C54AC637B6}">
      <dgm:prSet/>
      <dgm:spPr/>
      <dgm:t>
        <a:bodyPr/>
        <a:lstStyle/>
        <a:p>
          <a:endParaRPr lang="en-US"/>
        </a:p>
      </dgm:t>
    </dgm:pt>
    <dgm:pt modelId="{C2A08E11-58AE-4213-96A0-2953B272390B}">
      <dgm:prSet custT="1"/>
      <dgm:spPr/>
      <dgm:t>
        <a:bodyPr/>
        <a:lstStyle/>
        <a:p>
          <a:r>
            <a:rPr lang="en-US" sz="1200" b="1" dirty="0">
              <a:solidFill>
                <a:srgbClr val="FFC000"/>
              </a:solidFill>
            </a:rPr>
            <a:t>Linear programming</a:t>
          </a:r>
          <a:r>
            <a:rPr lang="en-US" sz="1200" dirty="0"/>
            <a:t> </a:t>
          </a:r>
        </a:p>
      </dgm:t>
    </dgm:pt>
    <dgm:pt modelId="{52147B81-BE57-4852-AA4F-6A587200B3E7}" type="parTrans" cxnId="{BDCFC394-3565-49D3-8CE2-C497FB54A273}">
      <dgm:prSet/>
      <dgm:spPr/>
      <dgm:t>
        <a:bodyPr/>
        <a:lstStyle/>
        <a:p>
          <a:endParaRPr lang="en-US" sz="1200"/>
        </a:p>
      </dgm:t>
    </dgm:pt>
    <dgm:pt modelId="{738A84A0-4B94-4E46-BFFE-E1CBD9D9FAE6}" type="sibTrans" cxnId="{BDCFC394-3565-49D3-8CE2-C497FB54A273}">
      <dgm:prSet/>
      <dgm:spPr/>
      <dgm:t>
        <a:bodyPr/>
        <a:lstStyle/>
        <a:p>
          <a:endParaRPr lang="en-US"/>
        </a:p>
      </dgm:t>
    </dgm:pt>
    <dgm:pt modelId="{97590343-6D5E-4420-BD23-7E568E0770A7}">
      <dgm:prSet custT="1"/>
      <dgm:spPr/>
      <dgm:t>
        <a:bodyPr/>
        <a:lstStyle/>
        <a:p>
          <a:r>
            <a:rPr lang="en-US" sz="1100" dirty="0"/>
            <a:t>Segmentation</a:t>
          </a:r>
        </a:p>
        <a:p>
          <a:r>
            <a:rPr lang="en-US" sz="1100" b="1" dirty="0">
              <a:solidFill>
                <a:srgbClr val="FFC000"/>
              </a:solidFill>
            </a:rPr>
            <a:t>K-means</a:t>
          </a:r>
          <a:r>
            <a:rPr lang="en-US" sz="1100" dirty="0"/>
            <a:t>, Hierarchical, DB Scan</a:t>
          </a:r>
        </a:p>
      </dgm:t>
    </dgm:pt>
    <dgm:pt modelId="{053D0723-08C1-48B6-AB4A-8BF60CFFF9D8}" type="parTrans" cxnId="{67C1BFA4-7BEF-48FE-840A-CFF01472B55E}">
      <dgm:prSet/>
      <dgm:spPr/>
      <dgm:t>
        <a:bodyPr/>
        <a:lstStyle/>
        <a:p>
          <a:endParaRPr lang="en-US" sz="1200"/>
        </a:p>
      </dgm:t>
    </dgm:pt>
    <dgm:pt modelId="{2878E4CB-CB05-4881-896B-706915C86A30}" type="sibTrans" cxnId="{67C1BFA4-7BEF-48FE-840A-CFF01472B55E}">
      <dgm:prSet/>
      <dgm:spPr/>
      <dgm:t>
        <a:bodyPr/>
        <a:lstStyle/>
        <a:p>
          <a:endParaRPr lang="en-US"/>
        </a:p>
      </dgm:t>
    </dgm:pt>
    <dgm:pt modelId="{3225978D-08F8-4880-AC1A-0939BB52BB87}">
      <dgm:prSet custT="1"/>
      <dgm:spPr/>
      <dgm:t>
        <a:bodyPr/>
        <a:lstStyle/>
        <a:p>
          <a:r>
            <a:rPr lang="en-US" sz="1200" dirty="0"/>
            <a:t>Feature engineering</a:t>
          </a:r>
        </a:p>
        <a:p>
          <a:r>
            <a:rPr lang="en-US" sz="1200" b="1" dirty="0">
              <a:solidFill>
                <a:srgbClr val="FFC000"/>
              </a:solidFill>
            </a:rPr>
            <a:t>PCA</a:t>
          </a:r>
          <a:endParaRPr lang="en-US" sz="1200" dirty="0"/>
        </a:p>
      </dgm:t>
    </dgm:pt>
    <dgm:pt modelId="{E7D9F569-1FBC-44C9-915E-6847B3DB66EE}" type="parTrans" cxnId="{25D6ABAD-8A22-42D6-9394-9306FABF842E}">
      <dgm:prSet/>
      <dgm:spPr/>
      <dgm:t>
        <a:bodyPr/>
        <a:lstStyle/>
        <a:p>
          <a:endParaRPr lang="en-US" sz="1200"/>
        </a:p>
      </dgm:t>
    </dgm:pt>
    <dgm:pt modelId="{5512B8BA-F85B-4DF1-B92B-E7FD8A3FE415}" type="sibTrans" cxnId="{25D6ABAD-8A22-42D6-9394-9306FABF842E}">
      <dgm:prSet/>
      <dgm:spPr/>
      <dgm:t>
        <a:bodyPr/>
        <a:lstStyle/>
        <a:p>
          <a:endParaRPr lang="en-US"/>
        </a:p>
      </dgm:t>
    </dgm:pt>
    <dgm:pt modelId="{7F1EFFD1-EF68-4183-9766-E5FA8105EEE1}">
      <dgm:prSet custT="1"/>
      <dgm:spPr/>
      <dgm:t>
        <a:bodyPr/>
        <a:lstStyle/>
        <a:p>
          <a:r>
            <a:rPr lang="en-US" sz="1200" dirty="0"/>
            <a:t>Recommendations</a:t>
          </a:r>
        </a:p>
        <a:p>
          <a:r>
            <a:rPr lang="en-US" sz="1200" b="1" dirty="0">
              <a:solidFill>
                <a:srgbClr val="FFC000"/>
              </a:solidFill>
            </a:rPr>
            <a:t>Associations, Collaborative filtering</a:t>
          </a:r>
          <a:endParaRPr lang="en-US" sz="1200" dirty="0"/>
        </a:p>
      </dgm:t>
    </dgm:pt>
    <dgm:pt modelId="{9C1DCE3B-01EB-4ABA-9B0C-A4AE630FBE31}" type="parTrans" cxnId="{F5A8E9B9-DAF8-4B9D-B2B3-5971C2445CB7}">
      <dgm:prSet/>
      <dgm:spPr/>
      <dgm:t>
        <a:bodyPr/>
        <a:lstStyle/>
        <a:p>
          <a:endParaRPr lang="en-US" sz="1200"/>
        </a:p>
      </dgm:t>
    </dgm:pt>
    <dgm:pt modelId="{F69BCF03-282F-4EC3-BD18-2A75A7791238}" type="sibTrans" cxnId="{F5A8E9B9-DAF8-4B9D-B2B3-5971C2445CB7}">
      <dgm:prSet/>
      <dgm:spPr/>
      <dgm:t>
        <a:bodyPr/>
        <a:lstStyle/>
        <a:p>
          <a:endParaRPr lang="en-US"/>
        </a:p>
      </dgm:t>
    </dgm:pt>
    <dgm:pt modelId="{9C5A35B0-4117-45AF-8858-F095B9055409}">
      <dgm:prSet custT="1"/>
      <dgm:spPr>
        <a:solidFill>
          <a:schemeClr val="accent2"/>
        </a:solidFill>
      </dgm:spPr>
      <dgm:t>
        <a:bodyPr/>
        <a:lstStyle/>
        <a:p>
          <a:r>
            <a:rPr lang="en-US" sz="1200" dirty="0"/>
            <a:t>The science</a:t>
          </a:r>
        </a:p>
        <a:p>
          <a:r>
            <a:rPr lang="en-US" sz="1200" dirty="0"/>
            <a:t>Choosing the graph, choosing the mapping, axes</a:t>
          </a:r>
        </a:p>
      </dgm:t>
    </dgm:pt>
    <dgm:pt modelId="{39F6AD55-5AFF-456D-8257-196E7B635600}" type="parTrans" cxnId="{55B220F4-BEA5-493E-A075-B2054369AD26}">
      <dgm:prSet/>
      <dgm:spPr/>
      <dgm:t>
        <a:bodyPr/>
        <a:lstStyle/>
        <a:p>
          <a:endParaRPr lang="en-US" sz="1200"/>
        </a:p>
      </dgm:t>
    </dgm:pt>
    <dgm:pt modelId="{AD5379DE-352B-428D-97E5-191D7E1F7861}" type="sibTrans" cxnId="{55B220F4-BEA5-493E-A075-B2054369AD26}">
      <dgm:prSet/>
      <dgm:spPr/>
      <dgm:t>
        <a:bodyPr/>
        <a:lstStyle/>
        <a:p>
          <a:endParaRPr lang="en-US"/>
        </a:p>
      </dgm:t>
    </dgm:pt>
    <dgm:pt modelId="{F3D37878-E0C1-41DE-8503-549698E5E511}">
      <dgm:prSet custT="1"/>
      <dgm:spPr>
        <a:solidFill>
          <a:schemeClr val="accent2"/>
        </a:solidFill>
      </dgm:spPr>
      <dgm:t>
        <a:bodyPr/>
        <a:lstStyle/>
        <a:p>
          <a:r>
            <a:rPr lang="en-US" sz="1200" dirty="0"/>
            <a:t>The art</a:t>
          </a:r>
        </a:p>
        <a:p>
          <a:r>
            <a:rPr lang="en-US" sz="1200" dirty="0"/>
            <a:t>Clarity, transparency</a:t>
          </a:r>
        </a:p>
      </dgm:t>
    </dgm:pt>
    <dgm:pt modelId="{C97D1DAB-B0C2-45E7-9F91-28B9C1E1D81B}" type="parTrans" cxnId="{909A3277-6320-4633-8D07-3E90EBB7F05B}">
      <dgm:prSet/>
      <dgm:spPr/>
      <dgm:t>
        <a:bodyPr/>
        <a:lstStyle/>
        <a:p>
          <a:endParaRPr lang="en-US" sz="1200"/>
        </a:p>
      </dgm:t>
    </dgm:pt>
    <dgm:pt modelId="{E7082D57-6479-414C-9461-5A6E034873CB}" type="sibTrans" cxnId="{909A3277-6320-4633-8D07-3E90EBB7F05B}">
      <dgm:prSet/>
      <dgm:spPr/>
      <dgm:t>
        <a:bodyPr/>
        <a:lstStyle/>
        <a:p>
          <a:endParaRPr lang="en-US"/>
        </a:p>
      </dgm:t>
    </dgm:pt>
    <dgm:pt modelId="{704F9EBA-0F69-4CD7-8A58-85B48E00615E}">
      <dgm:prSet custT="1"/>
      <dgm:spPr>
        <a:solidFill>
          <a:schemeClr val="accent2"/>
        </a:solidFill>
      </dgm:spPr>
      <dgm:t>
        <a:bodyPr/>
        <a:lstStyle/>
        <a:p>
          <a:r>
            <a:rPr lang="en-US" sz="1200" b="1" dirty="0">
              <a:solidFill>
                <a:srgbClr val="FFC000"/>
              </a:solidFill>
            </a:rPr>
            <a:t>The tools</a:t>
          </a:r>
        </a:p>
      </dgm:t>
    </dgm:pt>
    <dgm:pt modelId="{25B00334-9E91-4D92-850E-113E1EF4E968}" type="parTrans" cxnId="{3536A68C-3ED4-4A42-AFD7-9D3722FF0CC0}">
      <dgm:prSet/>
      <dgm:spPr/>
      <dgm:t>
        <a:bodyPr/>
        <a:lstStyle/>
        <a:p>
          <a:endParaRPr lang="en-US" sz="1200"/>
        </a:p>
      </dgm:t>
    </dgm:pt>
    <dgm:pt modelId="{ED8E014C-1A4F-4D87-A614-841E88D34AF8}" type="sibTrans" cxnId="{3536A68C-3ED4-4A42-AFD7-9D3722FF0CC0}">
      <dgm:prSet/>
      <dgm:spPr/>
      <dgm:t>
        <a:bodyPr/>
        <a:lstStyle/>
        <a:p>
          <a:endParaRPr lang="en-US"/>
        </a:p>
      </dgm:t>
    </dgm:pt>
    <dgm:pt modelId="{3FD6FA9B-7D33-476F-BA2D-C7928E94BF04}" type="pres">
      <dgm:prSet presAssocID="{7FBECE2F-0BFC-4ACF-A03B-AA219A83AD2B}" presName="hierChild1" presStyleCnt="0">
        <dgm:presLayoutVars>
          <dgm:orgChart val="1"/>
          <dgm:chPref val="1"/>
          <dgm:dir/>
          <dgm:animOne val="branch"/>
          <dgm:animLvl val="lvl"/>
          <dgm:resizeHandles/>
        </dgm:presLayoutVars>
      </dgm:prSet>
      <dgm:spPr/>
    </dgm:pt>
    <dgm:pt modelId="{CA552A63-923A-4014-BD97-3503385C85C3}" type="pres">
      <dgm:prSet presAssocID="{DF3A5A66-A547-4E98-912B-EF9E331A9DBD}" presName="hierRoot1" presStyleCnt="0">
        <dgm:presLayoutVars>
          <dgm:hierBranch val="init"/>
        </dgm:presLayoutVars>
      </dgm:prSet>
      <dgm:spPr/>
    </dgm:pt>
    <dgm:pt modelId="{5858C176-4E2A-4D88-B5CA-AAAD680EDAAE}" type="pres">
      <dgm:prSet presAssocID="{DF3A5A66-A547-4E98-912B-EF9E331A9DBD}" presName="rootComposite1" presStyleCnt="0"/>
      <dgm:spPr/>
    </dgm:pt>
    <dgm:pt modelId="{6CA7ED5F-A243-4F91-8D17-1580308C74E6}" type="pres">
      <dgm:prSet presAssocID="{DF3A5A66-A547-4E98-912B-EF9E331A9DBD}" presName="rootText1" presStyleLbl="node0" presStyleIdx="0" presStyleCnt="1" custScaleX="186833" custScaleY="263811">
        <dgm:presLayoutVars>
          <dgm:chPref val="3"/>
        </dgm:presLayoutVars>
      </dgm:prSet>
      <dgm:spPr/>
    </dgm:pt>
    <dgm:pt modelId="{06A6D648-B836-49A7-9D11-1BAF0FE7BAA8}" type="pres">
      <dgm:prSet presAssocID="{DF3A5A66-A547-4E98-912B-EF9E331A9DBD}" presName="rootConnector1" presStyleLbl="node1" presStyleIdx="0" presStyleCnt="0"/>
      <dgm:spPr/>
    </dgm:pt>
    <dgm:pt modelId="{27138026-7C63-4BAB-931D-9C832E493E08}" type="pres">
      <dgm:prSet presAssocID="{DF3A5A66-A547-4E98-912B-EF9E331A9DBD}" presName="hierChild2" presStyleCnt="0"/>
      <dgm:spPr/>
    </dgm:pt>
    <dgm:pt modelId="{206E4247-0C43-4CAF-A618-F0256E24BBB7}" type="pres">
      <dgm:prSet presAssocID="{D5FE81CC-F96F-41E2-8C1B-7A022AECCFA2}" presName="Name37" presStyleLbl="parChTrans1D2" presStyleIdx="0" presStyleCnt="2"/>
      <dgm:spPr/>
    </dgm:pt>
    <dgm:pt modelId="{6FE4CAF9-8A56-4544-808C-AEC131894746}" type="pres">
      <dgm:prSet presAssocID="{91084000-894D-481B-ABA3-C2F72DDF50B7}" presName="hierRoot2" presStyleCnt="0">
        <dgm:presLayoutVars>
          <dgm:hierBranch val="init"/>
        </dgm:presLayoutVars>
      </dgm:prSet>
      <dgm:spPr/>
    </dgm:pt>
    <dgm:pt modelId="{8C5FA4DB-EA6B-4101-AB8D-1E1734D2AAB0}" type="pres">
      <dgm:prSet presAssocID="{91084000-894D-481B-ABA3-C2F72DDF50B7}" presName="rootComposite" presStyleCnt="0"/>
      <dgm:spPr/>
    </dgm:pt>
    <dgm:pt modelId="{845BD8FD-9A56-47D9-A5BB-B96378EEA845}" type="pres">
      <dgm:prSet presAssocID="{91084000-894D-481B-ABA3-C2F72DDF50B7}" presName="rootText" presStyleLbl="node2" presStyleIdx="0" presStyleCnt="2">
        <dgm:presLayoutVars>
          <dgm:chPref val="3"/>
        </dgm:presLayoutVars>
      </dgm:prSet>
      <dgm:spPr/>
    </dgm:pt>
    <dgm:pt modelId="{1464998F-E033-4B19-A75F-B5CE6E69D36A}" type="pres">
      <dgm:prSet presAssocID="{91084000-894D-481B-ABA3-C2F72DDF50B7}" presName="rootConnector" presStyleLbl="node2" presStyleIdx="0" presStyleCnt="2"/>
      <dgm:spPr/>
    </dgm:pt>
    <dgm:pt modelId="{0F9FEA43-C371-4DCC-9F9E-52A4CAAB9ACC}" type="pres">
      <dgm:prSet presAssocID="{91084000-894D-481B-ABA3-C2F72DDF50B7}" presName="hierChild4" presStyleCnt="0"/>
      <dgm:spPr/>
    </dgm:pt>
    <dgm:pt modelId="{924E6EEA-E26E-44EC-AFAD-7FA39A3CED4C}" type="pres">
      <dgm:prSet presAssocID="{527045F6-9B6C-467C-B888-81B3BE423070}" presName="Name37" presStyleLbl="parChTrans1D3" presStyleIdx="0" presStyleCnt="5"/>
      <dgm:spPr/>
    </dgm:pt>
    <dgm:pt modelId="{0D12EDF8-1BB0-45D6-BB16-9B950F8126DB}" type="pres">
      <dgm:prSet presAssocID="{3864CF42-7281-4B7C-AD5D-C0316CCEFF5A}" presName="hierRoot2" presStyleCnt="0">
        <dgm:presLayoutVars>
          <dgm:hierBranch val="init"/>
        </dgm:presLayoutVars>
      </dgm:prSet>
      <dgm:spPr/>
    </dgm:pt>
    <dgm:pt modelId="{64FCC366-F04B-4F51-B641-F3C9C60689BE}" type="pres">
      <dgm:prSet presAssocID="{3864CF42-7281-4B7C-AD5D-C0316CCEFF5A}" presName="rootComposite" presStyleCnt="0"/>
      <dgm:spPr/>
    </dgm:pt>
    <dgm:pt modelId="{2A9BC0DF-8F94-4999-8B1C-764C9FCAA682}" type="pres">
      <dgm:prSet presAssocID="{3864CF42-7281-4B7C-AD5D-C0316CCEFF5A}" presName="rootText" presStyleLbl="node3" presStyleIdx="0" presStyleCnt="5" custScaleX="175598" custScaleY="100001">
        <dgm:presLayoutVars>
          <dgm:chPref val="3"/>
        </dgm:presLayoutVars>
      </dgm:prSet>
      <dgm:spPr/>
    </dgm:pt>
    <dgm:pt modelId="{36519175-FE47-4A98-8691-F99B4A3286AD}" type="pres">
      <dgm:prSet presAssocID="{3864CF42-7281-4B7C-AD5D-C0316CCEFF5A}" presName="rootConnector" presStyleLbl="node3" presStyleIdx="0" presStyleCnt="5"/>
      <dgm:spPr/>
    </dgm:pt>
    <dgm:pt modelId="{FCFDADCE-B3CA-49E3-8CF7-83AAE4368718}" type="pres">
      <dgm:prSet presAssocID="{3864CF42-7281-4B7C-AD5D-C0316CCEFF5A}" presName="hierChild4" presStyleCnt="0"/>
      <dgm:spPr/>
    </dgm:pt>
    <dgm:pt modelId="{A4B6EF96-7316-4363-B812-EE4DF84385EA}" type="pres">
      <dgm:prSet presAssocID="{F9888708-7DDE-4E75-B1F3-DC6569CC7586}" presName="Name37" presStyleLbl="parChTrans1D4" presStyleIdx="0" presStyleCnt="12"/>
      <dgm:spPr/>
    </dgm:pt>
    <dgm:pt modelId="{FAF5E32D-B6D6-48BD-BCAD-5737F84A7AB9}" type="pres">
      <dgm:prSet presAssocID="{276D870A-5B74-4D82-A160-CC5CEA92B3EF}" presName="hierRoot2" presStyleCnt="0">
        <dgm:presLayoutVars>
          <dgm:hierBranch val="init"/>
        </dgm:presLayoutVars>
      </dgm:prSet>
      <dgm:spPr/>
    </dgm:pt>
    <dgm:pt modelId="{1BF2637A-7862-40B1-B509-B34D95617547}" type="pres">
      <dgm:prSet presAssocID="{276D870A-5B74-4D82-A160-CC5CEA92B3EF}" presName="rootComposite" presStyleCnt="0"/>
      <dgm:spPr/>
    </dgm:pt>
    <dgm:pt modelId="{ACD60258-9F4C-44B1-90E0-A6AF62B46233}" type="pres">
      <dgm:prSet presAssocID="{276D870A-5B74-4D82-A160-CC5CEA92B3EF}" presName="rootText" presStyleLbl="node4" presStyleIdx="0" presStyleCnt="12" custScaleX="123050" custScaleY="119789">
        <dgm:presLayoutVars>
          <dgm:chPref val="3"/>
        </dgm:presLayoutVars>
      </dgm:prSet>
      <dgm:spPr/>
    </dgm:pt>
    <dgm:pt modelId="{2A069655-8488-4FFB-83C4-A905D976864F}" type="pres">
      <dgm:prSet presAssocID="{276D870A-5B74-4D82-A160-CC5CEA92B3EF}" presName="rootConnector" presStyleLbl="node4" presStyleIdx="0" presStyleCnt="12"/>
      <dgm:spPr/>
    </dgm:pt>
    <dgm:pt modelId="{76610BB9-CE2D-4F07-92CA-E44D10383242}" type="pres">
      <dgm:prSet presAssocID="{276D870A-5B74-4D82-A160-CC5CEA92B3EF}" presName="hierChild4" presStyleCnt="0"/>
      <dgm:spPr/>
    </dgm:pt>
    <dgm:pt modelId="{24EA747C-264E-4040-9A6E-1EAFA7E18CBF}" type="pres">
      <dgm:prSet presAssocID="{6AFB7040-78FF-4CF7-9100-A59AF4CF5DBF}" presName="Name37" presStyleLbl="parChTrans1D4" presStyleIdx="1" presStyleCnt="12"/>
      <dgm:spPr/>
    </dgm:pt>
    <dgm:pt modelId="{5C43AE9A-2FC8-495B-8918-3DCB1B891164}" type="pres">
      <dgm:prSet presAssocID="{8C14A756-AA91-4992-B039-D7A19281205A}" presName="hierRoot2" presStyleCnt="0">
        <dgm:presLayoutVars>
          <dgm:hierBranch val="init"/>
        </dgm:presLayoutVars>
      </dgm:prSet>
      <dgm:spPr/>
    </dgm:pt>
    <dgm:pt modelId="{D6C0056F-3745-4C3B-9CD8-8749624ACA4E}" type="pres">
      <dgm:prSet presAssocID="{8C14A756-AA91-4992-B039-D7A19281205A}" presName="rootComposite" presStyleCnt="0"/>
      <dgm:spPr/>
    </dgm:pt>
    <dgm:pt modelId="{8B2891DB-ABE1-48F8-A1B8-8F9AE83A2FF5}" type="pres">
      <dgm:prSet presAssocID="{8C14A756-AA91-4992-B039-D7A19281205A}" presName="rootText" presStyleLbl="node4" presStyleIdx="1" presStyleCnt="12" custScaleX="133159" custScaleY="212412">
        <dgm:presLayoutVars>
          <dgm:chPref val="3"/>
        </dgm:presLayoutVars>
      </dgm:prSet>
      <dgm:spPr/>
    </dgm:pt>
    <dgm:pt modelId="{10CA846C-B010-4BD3-92BC-A6DE3558919F}" type="pres">
      <dgm:prSet presAssocID="{8C14A756-AA91-4992-B039-D7A19281205A}" presName="rootConnector" presStyleLbl="node4" presStyleIdx="1" presStyleCnt="12"/>
      <dgm:spPr/>
    </dgm:pt>
    <dgm:pt modelId="{1D966CA6-AE50-4887-947B-3D19009E55FD}" type="pres">
      <dgm:prSet presAssocID="{8C14A756-AA91-4992-B039-D7A19281205A}" presName="hierChild4" presStyleCnt="0"/>
      <dgm:spPr/>
    </dgm:pt>
    <dgm:pt modelId="{FA82AB5A-B414-45F7-A2FB-35F4AE89D4CF}" type="pres">
      <dgm:prSet presAssocID="{8C14A756-AA91-4992-B039-D7A19281205A}" presName="hierChild5" presStyleCnt="0"/>
      <dgm:spPr/>
    </dgm:pt>
    <dgm:pt modelId="{5E844FF1-EB9E-42FF-AE64-75A0F66DF8D8}" type="pres">
      <dgm:prSet presAssocID="{9B1EF1F9-2E31-42A0-9690-F5C72F68D516}" presName="Name37" presStyleLbl="parChTrans1D4" presStyleIdx="2" presStyleCnt="12"/>
      <dgm:spPr/>
    </dgm:pt>
    <dgm:pt modelId="{EF44C774-8A62-4585-9EA0-00B37C455604}" type="pres">
      <dgm:prSet presAssocID="{4D990807-AAEC-407D-85C6-9909D791DD5A}" presName="hierRoot2" presStyleCnt="0">
        <dgm:presLayoutVars>
          <dgm:hierBranch val="init"/>
        </dgm:presLayoutVars>
      </dgm:prSet>
      <dgm:spPr/>
    </dgm:pt>
    <dgm:pt modelId="{FA178326-3CFB-44F4-B86A-B0BDAEFE7228}" type="pres">
      <dgm:prSet presAssocID="{4D990807-AAEC-407D-85C6-9909D791DD5A}" presName="rootComposite" presStyleCnt="0"/>
      <dgm:spPr/>
    </dgm:pt>
    <dgm:pt modelId="{69A62815-0A30-4E00-9806-FDAB6D017383}" type="pres">
      <dgm:prSet presAssocID="{4D990807-AAEC-407D-85C6-9909D791DD5A}" presName="rootText" presStyleLbl="node4" presStyleIdx="2" presStyleCnt="12" custScaleX="133159" custScaleY="207603">
        <dgm:presLayoutVars>
          <dgm:chPref val="3"/>
        </dgm:presLayoutVars>
      </dgm:prSet>
      <dgm:spPr/>
    </dgm:pt>
    <dgm:pt modelId="{1CE7BEFE-2A50-4D71-8676-F115752CA7F4}" type="pres">
      <dgm:prSet presAssocID="{4D990807-AAEC-407D-85C6-9909D791DD5A}" presName="rootConnector" presStyleLbl="node4" presStyleIdx="2" presStyleCnt="12"/>
      <dgm:spPr/>
    </dgm:pt>
    <dgm:pt modelId="{46AC2C1D-0B09-488A-BA18-9ED1B9F2844C}" type="pres">
      <dgm:prSet presAssocID="{4D990807-AAEC-407D-85C6-9909D791DD5A}" presName="hierChild4" presStyleCnt="0"/>
      <dgm:spPr/>
    </dgm:pt>
    <dgm:pt modelId="{AA7A08D4-68AB-4F87-B00A-451EDD0EBD30}" type="pres">
      <dgm:prSet presAssocID="{4D990807-AAEC-407D-85C6-9909D791DD5A}" presName="hierChild5" presStyleCnt="0"/>
      <dgm:spPr/>
    </dgm:pt>
    <dgm:pt modelId="{D44EE97E-569D-4E8F-8874-FDDFC0480F44}" type="pres">
      <dgm:prSet presAssocID="{276D870A-5B74-4D82-A160-CC5CEA92B3EF}" presName="hierChild5" presStyleCnt="0"/>
      <dgm:spPr/>
    </dgm:pt>
    <dgm:pt modelId="{BC4CFD33-FED9-4801-A4DA-0FCED85EF29E}" type="pres">
      <dgm:prSet presAssocID="{4E61A410-3639-47E3-8ADB-AF183A2C05C4}" presName="Name37" presStyleLbl="parChTrans1D4" presStyleIdx="3" presStyleCnt="12"/>
      <dgm:spPr/>
    </dgm:pt>
    <dgm:pt modelId="{4697BA97-E85C-4363-95BA-46EA60907B29}" type="pres">
      <dgm:prSet presAssocID="{CDC6BAB6-81A7-4594-A817-9DE03080EC1C}" presName="hierRoot2" presStyleCnt="0">
        <dgm:presLayoutVars>
          <dgm:hierBranch val="init"/>
        </dgm:presLayoutVars>
      </dgm:prSet>
      <dgm:spPr/>
    </dgm:pt>
    <dgm:pt modelId="{1C116C4A-353E-4123-B65B-8F333E6DF13F}" type="pres">
      <dgm:prSet presAssocID="{CDC6BAB6-81A7-4594-A817-9DE03080EC1C}" presName="rootComposite" presStyleCnt="0"/>
      <dgm:spPr/>
    </dgm:pt>
    <dgm:pt modelId="{4FB2B99B-EED2-46C5-9DD2-B50A20792051}" type="pres">
      <dgm:prSet presAssocID="{CDC6BAB6-81A7-4594-A817-9DE03080EC1C}" presName="rootText" presStyleLbl="node4" presStyleIdx="3" presStyleCnt="12" custScaleX="150744">
        <dgm:presLayoutVars>
          <dgm:chPref val="3"/>
        </dgm:presLayoutVars>
      </dgm:prSet>
      <dgm:spPr/>
    </dgm:pt>
    <dgm:pt modelId="{B1E03CC7-4831-4E54-B1A9-C7BCD4AF22D4}" type="pres">
      <dgm:prSet presAssocID="{CDC6BAB6-81A7-4594-A817-9DE03080EC1C}" presName="rootConnector" presStyleLbl="node4" presStyleIdx="3" presStyleCnt="12"/>
      <dgm:spPr/>
    </dgm:pt>
    <dgm:pt modelId="{D66ECA94-29C9-4D2F-B601-88161A49F713}" type="pres">
      <dgm:prSet presAssocID="{CDC6BAB6-81A7-4594-A817-9DE03080EC1C}" presName="hierChild4" presStyleCnt="0"/>
      <dgm:spPr/>
    </dgm:pt>
    <dgm:pt modelId="{ACF88961-74BF-456F-A327-35D7F2405B7A}" type="pres">
      <dgm:prSet presAssocID="{31D4865F-B984-4164-BE4B-2BED90A64EC0}" presName="Name37" presStyleLbl="parChTrans1D4" presStyleIdx="4" presStyleCnt="12"/>
      <dgm:spPr/>
    </dgm:pt>
    <dgm:pt modelId="{A2BE6A97-DA91-48BD-87D3-4B42C8AF3C74}" type="pres">
      <dgm:prSet presAssocID="{B1C19A67-2501-4139-AF9B-776944BF1D99}" presName="hierRoot2" presStyleCnt="0">
        <dgm:presLayoutVars>
          <dgm:hierBranch val="init"/>
        </dgm:presLayoutVars>
      </dgm:prSet>
      <dgm:spPr/>
    </dgm:pt>
    <dgm:pt modelId="{B2FA534D-BAA7-4529-A7DF-E47FB0243E4C}" type="pres">
      <dgm:prSet presAssocID="{B1C19A67-2501-4139-AF9B-776944BF1D99}" presName="rootComposite" presStyleCnt="0"/>
      <dgm:spPr/>
    </dgm:pt>
    <dgm:pt modelId="{0A96CB4A-1459-4E03-8D8D-2550547EC778}" type="pres">
      <dgm:prSet presAssocID="{B1C19A67-2501-4139-AF9B-776944BF1D99}" presName="rootText" presStyleLbl="node4" presStyleIdx="4" presStyleCnt="12" custScaleX="186750" custScaleY="201262">
        <dgm:presLayoutVars>
          <dgm:chPref val="3"/>
        </dgm:presLayoutVars>
      </dgm:prSet>
      <dgm:spPr/>
    </dgm:pt>
    <dgm:pt modelId="{11CA764B-B6FD-437C-A286-A14FFE4A3C65}" type="pres">
      <dgm:prSet presAssocID="{B1C19A67-2501-4139-AF9B-776944BF1D99}" presName="rootConnector" presStyleLbl="node4" presStyleIdx="4" presStyleCnt="12"/>
      <dgm:spPr/>
    </dgm:pt>
    <dgm:pt modelId="{D67B6F09-E579-4E17-80B6-59A640537E77}" type="pres">
      <dgm:prSet presAssocID="{B1C19A67-2501-4139-AF9B-776944BF1D99}" presName="hierChild4" presStyleCnt="0"/>
      <dgm:spPr/>
    </dgm:pt>
    <dgm:pt modelId="{E5E7A6FC-FACE-468F-AFE7-C2C13138861D}" type="pres">
      <dgm:prSet presAssocID="{B1C19A67-2501-4139-AF9B-776944BF1D99}" presName="hierChild5" presStyleCnt="0"/>
      <dgm:spPr/>
    </dgm:pt>
    <dgm:pt modelId="{2EC5289B-1B0A-4D62-A514-A8044B12A600}" type="pres">
      <dgm:prSet presAssocID="{88AF597E-4359-4098-8EBB-A8E94A0C27A3}" presName="Name37" presStyleLbl="parChTrans1D4" presStyleIdx="5" presStyleCnt="12"/>
      <dgm:spPr/>
    </dgm:pt>
    <dgm:pt modelId="{B9076D2E-84B3-4507-96AE-FD7B4D034D36}" type="pres">
      <dgm:prSet presAssocID="{5DA76B78-B943-4B2C-AAB6-50302B07BF81}" presName="hierRoot2" presStyleCnt="0">
        <dgm:presLayoutVars>
          <dgm:hierBranch val="init"/>
        </dgm:presLayoutVars>
      </dgm:prSet>
      <dgm:spPr/>
    </dgm:pt>
    <dgm:pt modelId="{DDE33F44-A198-434B-882A-74EAA9C3C9C3}" type="pres">
      <dgm:prSet presAssocID="{5DA76B78-B943-4B2C-AAB6-50302B07BF81}" presName="rootComposite" presStyleCnt="0"/>
      <dgm:spPr/>
    </dgm:pt>
    <dgm:pt modelId="{A39C6B76-F09B-42A5-A61B-86B205320E8E}" type="pres">
      <dgm:prSet presAssocID="{5DA76B78-B943-4B2C-AAB6-50302B07BF81}" presName="rootText" presStyleLbl="node4" presStyleIdx="5" presStyleCnt="12" custScaleX="196720" custScaleY="213813">
        <dgm:presLayoutVars>
          <dgm:chPref val="3"/>
        </dgm:presLayoutVars>
      </dgm:prSet>
      <dgm:spPr/>
    </dgm:pt>
    <dgm:pt modelId="{507517F6-EBB2-40BA-A22F-E9FA1ADC0C8D}" type="pres">
      <dgm:prSet presAssocID="{5DA76B78-B943-4B2C-AAB6-50302B07BF81}" presName="rootConnector" presStyleLbl="node4" presStyleIdx="5" presStyleCnt="12"/>
      <dgm:spPr/>
    </dgm:pt>
    <dgm:pt modelId="{80DABD12-A6AD-4548-9723-6C3340B0E568}" type="pres">
      <dgm:prSet presAssocID="{5DA76B78-B943-4B2C-AAB6-50302B07BF81}" presName="hierChild4" presStyleCnt="0"/>
      <dgm:spPr/>
    </dgm:pt>
    <dgm:pt modelId="{87874267-D4D3-45C2-B099-2D36EF6BD8E1}" type="pres">
      <dgm:prSet presAssocID="{5DA76B78-B943-4B2C-AAB6-50302B07BF81}" presName="hierChild5" presStyleCnt="0"/>
      <dgm:spPr/>
    </dgm:pt>
    <dgm:pt modelId="{AF293018-4474-4600-BBFB-0D4AEDA4166C}" type="pres">
      <dgm:prSet presAssocID="{CDC6BAB6-81A7-4594-A817-9DE03080EC1C}" presName="hierChild5" presStyleCnt="0"/>
      <dgm:spPr/>
    </dgm:pt>
    <dgm:pt modelId="{7849C495-BDC4-43D0-A628-7EDA10E4B915}" type="pres">
      <dgm:prSet presAssocID="{A4F6A4B0-0D0B-4983-A51A-EB0F924F9C2A}" presName="Name37" presStyleLbl="parChTrans1D4" presStyleIdx="6" presStyleCnt="12"/>
      <dgm:spPr/>
    </dgm:pt>
    <dgm:pt modelId="{F207451C-4DB4-4653-85D2-80BBC0512105}" type="pres">
      <dgm:prSet presAssocID="{0A9CA5BA-7BFF-46B4-9284-0EB9FF788172}" presName="hierRoot2" presStyleCnt="0">
        <dgm:presLayoutVars>
          <dgm:hierBranch val="init"/>
        </dgm:presLayoutVars>
      </dgm:prSet>
      <dgm:spPr/>
    </dgm:pt>
    <dgm:pt modelId="{E99862C5-CCDA-47BC-BEB5-212B544725FF}" type="pres">
      <dgm:prSet presAssocID="{0A9CA5BA-7BFF-46B4-9284-0EB9FF788172}" presName="rootComposite" presStyleCnt="0"/>
      <dgm:spPr/>
    </dgm:pt>
    <dgm:pt modelId="{7766477D-95D1-4A9C-93C5-09DED062C3AE}" type="pres">
      <dgm:prSet presAssocID="{0A9CA5BA-7BFF-46B4-9284-0EB9FF788172}" presName="rootText" presStyleLbl="node4" presStyleIdx="6" presStyleCnt="12" custScaleX="159125" custScaleY="120671">
        <dgm:presLayoutVars>
          <dgm:chPref val="3"/>
        </dgm:presLayoutVars>
      </dgm:prSet>
      <dgm:spPr/>
    </dgm:pt>
    <dgm:pt modelId="{0AB02355-235D-4055-9DD9-E7637EC4F449}" type="pres">
      <dgm:prSet presAssocID="{0A9CA5BA-7BFF-46B4-9284-0EB9FF788172}" presName="rootConnector" presStyleLbl="node4" presStyleIdx="6" presStyleCnt="12"/>
      <dgm:spPr/>
    </dgm:pt>
    <dgm:pt modelId="{B8238573-91BB-41B8-9F65-3450538439D5}" type="pres">
      <dgm:prSet presAssocID="{0A9CA5BA-7BFF-46B4-9284-0EB9FF788172}" presName="hierChild4" presStyleCnt="0"/>
      <dgm:spPr/>
    </dgm:pt>
    <dgm:pt modelId="{153A5318-E5A7-4471-B8EE-CD156D0EAFFB}" type="pres">
      <dgm:prSet presAssocID="{E7374133-703F-425C-8105-41EE437DEBE8}" presName="Name37" presStyleLbl="parChTrans1D4" presStyleIdx="7" presStyleCnt="12"/>
      <dgm:spPr/>
    </dgm:pt>
    <dgm:pt modelId="{EFCA87A0-F1C1-434A-BD37-FFDC43D652EA}" type="pres">
      <dgm:prSet presAssocID="{044C2D18-5E29-47B2-8804-7ACC18EA1245}" presName="hierRoot2" presStyleCnt="0">
        <dgm:presLayoutVars>
          <dgm:hierBranch val="init"/>
        </dgm:presLayoutVars>
      </dgm:prSet>
      <dgm:spPr/>
    </dgm:pt>
    <dgm:pt modelId="{EB89748A-32DF-4C19-B538-FE556B0B440A}" type="pres">
      <dgm:prSet presAssocID="{044C2D18-5E29-47B2-8804-7ACC18EA1245}" presName="rootComposite" presStyleCnt="0"/>
      <dgm:spPr/>
    </dgm:pt>
    <dgm:pt modelId="{F726432A-2750-4DD5-917C-9E90EB2FBBB1}" type="pres">
      <dgm:prSet presAssocID="{044C2D18-5E29-47B2-8804-7ACC18EA1245}" presName="rootText" presStyleLbl="node4" presStyleIdx="7" presStyleCnt="12" custScaleX="140819" custScaleY="108227">
        <dgm:presLayoutVars>
          <dgm:chPref val="3"/>
        </dgm:presLayoutVars>
      </dgm:prSet>
      <dgm:spPr/>
    </dgm:pt>
    <dgm:pt modelId="{A2268CBD-5A26-4A80-AC00-2EC604E6CBC1}" type="pres">
      <dgm:prSet presAssocID="{044C2D18-5E29-47B2-8804-7ACC18EA1245}" presName="rootConnector" presStyleLbl="node4" presStyleIdx="7" presStyleCnt="12"/>
      <dgm:spPr/>
    </dgm:pt>
    <dgm:pt modelId="{74E3BD48-B548-472C-AD3C-671900C9436D}" type="pres">
      <dgm:prSet presAssocID="{044C2D18-5E29-47B2-8804-7ACC18EA1245}" presName="hierChild4" presStyleCnt="0"/>
      <dgm:spPr/>
    </dgm:pt>
    <dgm:pt modelId="{94341F3B-15E0-4843-830D-0FBF0CBCAFAB}" type="pres">
      <dgm:prSet presAssocID="{044C2D18-5E29-47B2-8804-7ACC18EA1245}" presName="hierChild5" presStyleCnt="0"/>
      <dgm:spPr/>
    </dgm:pt>
    <dgm:pt modelId="{31776C7E-2E27-409C-A877-65CD6F6BA0AB}" type="pres">
      <dgm:prSet presAssocID="{52147B81-BE57-4852-AA4F-6A587200B3E7}" presName="Name37" presStyleLbl="parChTrans1D4" presStyleIdx="8" presStyleCnt="12"/>
      <dgm:spPr/>
    </dgm:pt>
    <dgm:pt modelId="{8C7FA784-23C5-449F-A260-A1DBCE042682}" type="pres">
      <dgm:prSet presAssocID="{C2A08E11-58AE-4213-96A0-2953B272390B}" presName="hierRoot2" presStyleCnt="0">
        <dgm:presLayoutVars>
          <dgm:hierBranch val="init"/>
        </dgm:presLayoutVars>
      </dgm:prSet>
      <dgm:spPr/>
    </dgm:pt>
    <dgm:pt modelId="{A9CF31DB-6104-47EB-A643-18E9B1DFF82B}" type="pres">
      <dgm:prSet presAssocID="{C2A08E11-58AE-4213-96A0-2953B272390B}" presName="rootComposite" presStyleCnt="0"/>
      <dgm:spPr/>
    </dgm:pt>
    <dgm:pt modelId="{F45BFF85-373F-4C4D-9A85-F8D07C297BE8}" type="pres">
      <dgm:prSet presAssocID="{C2A08E11-58AE-4213-96A0-2953B272390B}" presName="rootText" presStyleLbl="node4" presStyleIdx="8" presStyleCnt="12" custScaleX="145928">
        <dgm:presLayoutVars>
          <dgm:chPref val="3"/>
        </dgm:presLayoutVars>
      </dgm:prSet>
      <dgm:spPr/>
    </dgm:pt>
    <dgm:pt modelId="{26D344E4-46D9-46AE-BDB0-466E7C53AE83}" type="pres">
      <dgm:prSet presAssocID="{C2A08E11-58AE-4213-96A0-2953B272390B}" presName="rootConnector" presStyleLbl="node4" presStyleIdx="8" presStyleCnt="12"/>
      <dgm:spPr/>
    </dgm:pt>
    <dgm:pt modelId="{B133E293-3431-4D02-976E-AA382191CD12}" type="pres">
      <dgm:prSet presAssocID="{C2A08E11-58AE-4213-96A0-2953B272390B}" presName="hierChild4" presStyleCnt="0"/>
      <dgm:spPr/>
    </dgm:pt>
    <dgm:pt modelId="{7F796AD2-3F1E-439D-92F8-E0483F6C23A2}" type="pres">
      <dgm:prSet presAssocID="{C2A08E11-58AE-4213-96A0-2953B272390B}" presName="hierChild5" presStyleCnt="0"/>
      <dgm:spPr/>
    </dgm:pt>
    <dgm:pt modelId="{41890F26-0FD7-45D7-8692-28BA2B1DA7CB}" type="pres">
      <dgm:prSet presAssocID="{0A9CA5BA-7BFF-46B4-9284-0EB9FF788172}" presName="hierChild5" presStyleCnt="0"/>
      <dgm:spPr/>
    </dgm:pt>
    <dgm:pt modelId="{24BC1C91-710B-4531-A480-8771FAD7C1EB}" type="pres">
      <dgm:prSet presAssocID="{3864CF42-7281-4B7C-AD5D-C0316CCEFF5A}" presName="hierChild5" presStyleCnt="0"/>
      <dgm:spPr/>
    </dgm:pt>
    <dgm:pt modelId="{BC1DD918-42A0-47C4-94E2-109AAD0B4D5E}" type="pres">
      <dgm:prSet presAssocID="{590BE06C-A8CC-43C1-9569-2DCBFEA711E8}" presName="Name37" presStyleLbl="parChTrans1D3" presStyleIdx="1" presStyleCnt="5"/>
      <dgm:spPr/>
    </dgm:pt>
    <dgm:pt modelId="{72A39558-8DE3-4368-A974-60A6910125DC}" type="pres">
      <dgm:prSet presAssocID="{F98F15B1-88F4-4DC6-965E-9F6A93C79A91}" presName="hierRoot2" presStyleCnt="0">
        <dgm:presLayoutVars>
          <dgm:hierBranch val="init"/>
        </dgm:presLayoutVars>
      </dgm:prSet>
      <dgm:spPr/>
    </dgm:pt>
    <dgm:pt modelId="{4099F335-7D41-4C91-A388-2E3E4FCD8AB7}" type="pres">
      <dgm:prSet presAssocID="{F98F15B1-88F4-4DC6-965E-9F6A93C79A91}" presName="rootComposite" presStyleCnt="0"/>
      <dgm:spPr/>
    </dgm:pt>
    <dgm:pt modelId="{A38416D0-64FE-4E75-BF39-58001D29FC36}" type="pres">
      <dgm:prSet presAssocID="{F98F15B1-88F4-4DC6-965E-9F6A93C79A91}" presName="rootText" presStyleLbl="node3" presStyleIdx="1" presStyleCnt="5" custScaleX="161098" custScaleY="88650">
        <dgm:presLayoutVars>
          <dgm:chPref val="3"/>
        </dgm:presLayoutVars>
      </dgm:prSet>
      <dgm:spPr/>
    </dgm:pt>
    <dgm:pt modelId="{FA64A888-594F-4309-86A1-28F30668C54F}" type="pres">
      <dgm:prSet presAssocID="{F98F15B1-88F4-4DC6-965E-9F6A93C79A91}" presName="rootConnector" presStyleLbl="node3" presStyleIdx="1" presStyleCnt="5"/>
      <dgm:spPr/>
    </dgm:pt>
    <dgm:pt modelId="{A053DE24-9CAB-4251-A1F0-2872CA0E3753}" type="pres">
      <dgm:prSet presAssocID="{F98F15B1-88F4-4DC6-965E-9F6A93C79A91}" presName="hierChild4" presStyleCnt="0"/>
      <dgm:spPr/>
    </dgm:pt>
    <dgm:pt modelId="{2330C51D-C85C-4CAB-AF0D-9D553EEB3D55}" type="pres">
      <dgm:prSet presAssocID="{053D0723-08C1-48B6-AB4A-8BF60CFFF9D8}" presName="Name37" presStyleLbl="parChTrans1D4" presStyleIdx="9" presStyleCnt="12"/>
      <dgm:spPr/>
    </dgm:pt>
    <dgm:pt modelId="{558FB1C8-D07C-4431-B36B-DFC7E5249DA5}" type="pres">
      <dgm:prSet presAssocID="{97590343-6D5E-4420-BD23-7E568E0770A7}" presName="hierRoot2" presStyleCnt="0">
        <dgm:presLayoutVars>
          <dgm:hierBranch val="init"/>
        </dgm:presLayoutVars>
      </dgm:prSet>
      <dgm:spPr/>
    </dgm:pt>
    <dgm:pt modelId="{CE4CE095-E0CE-4F88-B9EB-11A0B8863E2E}" type="pres">
      <dgm:prSet presAssocID="{97590343-6D5E-4420-BD23-7E568E0770A7}" presName="rootComposite" presStyleCnt="0"/>
      <dgm:spPr/>
    </dgm:pt>
    <dgm:pt modelId="{ACAA3C4D-4058-4986-A530-F98092514E96}" type="pres">
      <dgm:prSet presAssocID="{97590343-6D5E-4420-BD23-7E568E0770A7}" presName="rootText" presStyleLbl="node4" presStyleIdx="9" presStyleCnt="12" custScaleX="204649" custScaleY="168857">
        <dgm:presLayoutVars>
          <dgm:chPref val="3"/>
        </dgm:presLayoutVars>
      </dgm:prSet>
      <dgm:spPr/>
    </dgm:pt>
    <dgm:pt modelId="{CC00C197-9EEE-4528-970A-B8216290D547}" type="pres">
      <dgm:prSet presAssocID="{97590343-6D5E-4420-BD23-7E568E0770A7}" presName="rootConnector" presStyleLbl="node4" presStyleIdx="9" presStyleCnt="12"/>
      <dgm:spPr/>
    </dgm:pt>
    <dgm:pt modelId="{463B5F8F-CB10-4797-BA6D-D2A3BD14197F}" type="pres">
      <dgm:prSet presAssocID="{97590343-6D5E-4420-BD23-7E568E0770A7}" presName="hierChild4" presStyleCnt="0"/>
      <dgm:spPr/>
    </dgm:pt>
    <dgm:pt modelId="{CE36ED6B-4B94-4A63-ADFB-51180C9686EF}" type="pres">
      <dgm:prSet presAssocID="{97590343-6D5E-4420-BD23-7E568E0770A7}" presName="hierChild5" presStyleCnt="0"/>
      <dgm:spPr/>
    </dgm:pt>
    <dgm:pt modelId="{CE865D3F-EFF2-4B11-8878-3BB31B98CEAF}" type="pres">
      <dgm:prSet presAssocID="{E7D9F569-1FBC-44C9-915E-6847B3DB66EE}" presName="Name37" presStyleLbl="parChTrans1D4" presStyleIdx="10" presStyleCnt="12"/>
      <dgm:spPr/>
    </dgm:pt>
    <dgm:pt modelId="{296B2781-A9E0-48BA-914B-A15B7F8F6440}" type="pres">
      <dgm:prSet presAssocID="{3225978D-08F8-4880-AC1A-0939BB52BB87}" presName="hierRoot2" presStyleCnt="0">
        <dgm:presLayoutVars>
          <dgm:hierBranch val="init"/>
        </dgm:presLayoutVars>
      </dgm:prSet>
      <dgm:spPr/>
    </dgm:pt>
    <dgm:pt modelId="{B64DE4CA-14D6-450F-B271-40E739A516BE}" type="pres">
      <dgm:prSet presAssocID="{3225978D-08F8-4880-AC1A-0939BB52BB87}" presName="rootComposite" presStyleCnt="0"/>
      <dgm:spPr/>
    </dgm:pt>
    <dgm:pt modelId="{0A188850-D8ED-41F5-B7A4-18856466CA97}" type="pres">
      <dgm:prSet presAssocID="{3225978D-08F8-4880-AC1A-0939BB52BB87}" presName="rootText" presStyleLbl="node4" presStyleIdx="10" presStyleCnt="12" custScaleX="236506" custScaleY="119062">
        <dgm:presLayoutVars>
          <dgm:chPref val="3"/>
        </dgm:presLayoutVars>
      </dgm:prSet>
      <dgm:spPr/>
    </dgm:pt>
    <dgm:pt modelId="{3343C65C-48B1-4C61-BA37-F90AD3B181E3}" type="pres">
      <dgm:prSet presAssocID="{3225978D-08F8-4880-AC1A-0939BB52BB87}" presName="rootConnector" presStyleLbl="node4" presStyleIdx="10" presStyleCnt="12"/>
      <dgm:spPr/>
    </dgm:pt>
    <dgm:pt modelId="{D2897767-E5AD-4436-9B5E-C4EA33BF4414}" type="pres">
      <dgm:prSet presAssocID="{3225978D-08F8-4880-AC1A-0939BB52BB87}" presName="hierChild4" presStyleCnt="0"/>
      <dgm:spPr/>
    </dgm:pt>
    <dgm:pt modelId="{CE62FCC1-E4BE-4EE7-9E44-119BC56D6061}" type="pres">
      <dgm:prSet presAssocID="{3225978D-08F8-4880-AC1A-0939BB52BB87}" presName="hierChild5" presStyleCnt="0"/>
      <dgm:spPr/>
    </dgm:pt>
    <dgm:pt modelId="{F0B5CEE6-94EA-4ECC-9B26-D0FB05CB20CF}" type="pres">
      <dgm:prSet presAssocID="{9C1DCE3B-01EB-4ABA-9B0C-A4AE630FBE31}" presName="Name37" presStyleLbl="parChTrans1D4" presStyleIdx="11" presStyleCnt="12"/>
      <dgm:spPr/>
    </dgm:pt>
    <dgm:pt modelId="{2FE122D5-FCAD-48C9-A31C-37C69F708414}" type="pres">
      <dgm:prSet presAssocID="{7F1EFFD1-EF68-4183-9766-E5FA8105EEE1}" presName="hierRoot2" presStyleCnt="0">
        <dgm:presLayoutVars>
          <dgm:hierBranch val="init"/>
        </dgm:presLayoutVars>
      </dgm:prSet>
      <dgm:spPr/>
    </dgm:pt>
    <dgm:pt modelId="{79FDA473-EA4A-4ACD-B256-8A4E18097B71}" type="pres">
      <dgm:prSet presAssocID="{7F1EFFD1-EF68-4183-9766-E5FA8105EEE1}" presName="rootComposite" presStyleCnt="0"/>
      <dgm:spPr/>
    </dgm:pt>
    <dgm:pt modelId="{EC44155C-5A33-4C45-A46B-D8B4476D97DD}" type="pres">
      <dgm:prSet presAssocID="{7F1EFFD1-EF68-4183-9766-E5FA8105EEE1}" presName="rootText" presStyleLbl="node4" presStyleIdx="11" presStyleCnt="12" custScaleX="231149" custScaleY="181915">
        <dgm:presLayoutVars>
          <dgm:chPref val="3"/>
        </dgm:presLayoutVars>
      </dgm:prSet>
      <dgm:spPr/>
    </dgm:pt>
    <dgm:pt modelId="{BD48AB5F-01B1-4645-BB08-32526B54B4DC}" type="pres">
      <dgm:prSet presAssocID="{7F1EFFD1-EF68-4183-9766-E5FA8105EEE1}" presName="rootConnector" presStyleLbl="node4" presStyleIdx="11" presStyleCnt="12"/>
      <dgm:spPr/>
    </dgm:pt>
    <dgm:pt modelId="{CD4957DB-770A-422E-A9F1-C1B23479B320}" type="pres">
      <dgm:prSet presAssocID="{7F1EFFD1-EF68-4183-9766-E5FA8105EEE1}" presName="hierChild4" presStyleCnt="0"/>
      <dgm:spPr/>
    </dgm:pt>
    <dgm:pt modelId="{557D3239-7EE0-44F1-B4DC-B08DD256F979}" type="pres">
      <dgm:prSet presAssocID="{7F1EFFD1-EF68-4183-9766-E5FA8105EEE1}" presName="hierChild5" presStyleCnt="0"/>
      <dgm:spPr/>
    </dgm:pt>
    <dgm:pt modelId="{B1FB973B-881E-4E12-8AC9-556DC6E9B8A5}" type="pres">
      <dgm:prSet presAssocID="{F98F15B1-88F4-4DC6-965E-9F6A93C79A91}" presName="hierChild5" presStyleCnt="0"/>
      <dgm:spPr/>
    </dgm:pt>
    <dgm:pt modelId="{864408DE-9659-4293-A514-276C84C434A2}" type="pres">
      <dgm:prSet presAssocID="{91084000-894D-481B-ABA3-C2F72DDF50B7}" presName="hierChild5" presStyleCnt="0"/>
      <dgm:spPr/>
    </dgm:pt>
    <dgm:pt modelId="{0CE6963F-3183-4061-AB54-02014B9473FE}" type="pres">
      <dgm:prSet presAssocID="{C0E42D51-E2B8-4483-B4C5-38795468643D}" presName="Name37" presStyleLbl="parChTrans1D2" presStyleIdx="1" presStyleCnt="2"/>
      <dgm:spPr/>
    </dgm:pt>
    <dgm:pt modelId="{9EB6FEE8-9D5B-4A9A-9358-59404D809BE2}" type="pres">
      <dgm:prSet presAssocID="{0BB7335D-BC9B-48FC-B9DE-6D1A53785249}" presName="hierRoot2" presStyleCnt="0">
        <dgm:presLayoutVars>
          <dgm:hierBranch val="init"/>
        </dgm:presLayoutVars>
      </dgm:prSet>
      <dgm:spPr/>
    </dgm:pt>
    <dgm:pt modelId="{6713D9A1-BFFD-4261-9254-5E5A12C7EACE}" type="pres">
      <dgm:prSet presAssocID="{0BB7335D-BC9B-48FC-B9DE-6D1A53785249}" presName="rootComposite" presStyleCnt="0"/>
      <dgm:spPr/>
    </dgm:pt>
    <dgm:pt modelId="{4EC933B5-6D8C-431A-B4CA-74F1611E75A0}" type="pres">
      <dgm:prSet presAssocID="{0BB7335D-BC9B-48FC-B9DE-6D1A53785249}" presName="rootText" presStyleLbl="node2" presStyleIdx="1" presStyleCnt="2" custScaleX="152877">
        <dgm:presLayoutVars>
          <dgm:chPref val="3"/>
        </dgm:presLayoutVars>
      </dgm:prSet>
      <dgm:spPr/>
    </dgm:pt>
    <dgm:pt modelId="{78EB9374-4B2B-40D2-89DD-3CDBD9452357}" type="pres">
      <dgm:prSet presAssocID="{0BB7335D-BC9B-48FC-B9DE-6D1A53785249}" presName="rootConnector" presStyleLbl="node2" presStyleIdx="1" presStyleCnt="2"/>
      <dgm:spPr/>
    </dgm:pt>
    <dgm:pt modelId="{CE75E755-2EF4-415E-BA9D-AEF1182D4E39}" type="pres">
      <dgm:prSet presAssocID="{0BB7335D-BC9B-48FC-B9DE-6D1A53785249}" presName="hierChild4" presStyleCnt="0"/>
      <dgm:spPr/>
    </dgm:pt>
    <dgm:pt modelId="{245BDA13-0E05-48CB-8F29-68D0AE8872C3}" type="pres">
      <dgm:prSet presAssocID="{39F6AD55-5AFF-456D-8257-196E7B635600}" presName="Name37" presStyleLbl="parChTrans1D3" presStyleIdx="2" presStyleCnt="5"/>
      <dgm:spPr/>
    </dgm:pt>
    <dgm:pt modelId="{93909406-90C3-4C60-AE9D-34852FF0FC9C}" type="pres">
      <dgm:prSet presAssocID="{9C5A35B0-4117-45AF-8858-F095B9055409}" presName="hierRoot2" presStyleCnt="0">
        <dgm:presLayoutVars>
          <dgm:hierBranch val="init"/>
        </dgm:presLayoutVars>
      </dgm:prSet>
      <dgm:spPr/>
    </dgm:pt>
    <dgm:pt modelId="{D59CF49C-A6BF-4211-A35F-9F218C6B5A14}" type="pres">
      <dgm:prSet presAssocID="{9C5A35B0-4117-45AF-8858-F095B9055409}" presName="rootComposite" presStyleCnt="0"/>
      <dgm:spPr/>
    </dgm:pt>
    <dgm:pt modelId="{C5338E2A-2A39-4882-AF77-DE872A1FFC62}" type="pres">
      <dgm:prSet presAssocID="{9C5A35B0-4117-45AF-8858-F095B9055409}" presName="rootText" presStyleLbl="node3" presStyleIdx="2" presStyleCnt="5" custScaleX="223978" custScaleY="323573">
        <dgm:presLayoutVars>
          <dgm:chPref val="3"/>
        </dgm:presLayoutVars>
      </dgm:prSet>
      <dgm:spPr/>
    </dgm:pt>
    <dgm:pt modelId="{ACA2BFA5-DA6F-476D-852C-AC18441F0235}" type="pres">
      <dgm:prSet presAssocID="{9C5A35B0-4117-45AF-8858-F095B9055409}" presName="rootConnector" presStyleLbl="node3" presStyleIdx="2" presStyleCnt="5"/>
      <dgm:spPr/>
    </dgm:pt>
    <dgm:pt modelId="{E6A0E3B3-FAB2-48F2-9AE0-323301F73281}" type="pres">
      <dgm:prSet presAssocID="{9C5A35B0-4117-45AF-8858-F095B9055409}" presName="hierChild4" presStyleCnt="0"/>
      <dgm:spPr/>
    </dgm:pt>
    <dgm:pt modelId="{9452AAE0-A06E-44DD-9505-F5F61DFCAFD4}" type="pres">
      <dgm:prSet presAssocID="{9C5A35B0-4117-45AF-8858-F095B9055409}" presName="hierChild5" presStyleCnt="0"/>
      <dgm:spPr/>
    </dgm:pt>
    <dgm:pt modelId="{D4CE6E85-41C5-4718-A5B7-5F38FE0F92C6}" type="pres">
      <dgm:prSet presAssocID="{C97D1DAB-B0C2-45E7-9F91-28B9C1E1D81B}" presName="Name37" presStyleLbl="parChTrans1D3" presStyleIdx="3" presStyleCnt="5"/>
      <dgm:spPr/>
    </dgm:pt>
    <dgm:pt modelId="{7CDC36D9-D119-4983-8E7B-6AA64FDB44FE}" type="pres">
      <dgm:prSet presAssocID="{F3D37878-E0C1-41DE-8503-549698E5E511}" presName="hierRoot2" presStyleCnt="0">
        <dgm:presLayoutVars>
          <dgm:hierBranch val="init"/>
        </dgm:presLayoutVars>
      </dgm:prSet>
      <dgm:spPr/>
    </dgm:pt>
    <dgm:pt modelId="{7F8B4875-E1D1-4A7A-AB89-1C227F2DA40C}" type="pres">
      <dgm:prSet presAssocID="{F3D37878-E0C1-41DE-8503-549698E5E511}" presName="rootComposite" presStyleCnt="0"/>
      <dgm:spPr/>
    </dgm:pt>
    <dgm:pt modelId="{09D1BB84-9062-4B82-B161-0470A3C9AC0D}" type="pres">
      <dgm:prSet presAssocID="{F3D37878-E0C1-41DE-8503-549698E5E511}" presName="rootText" presStyleLbl="node3" presStyleIdx="3" presStyleCnt="5" custScaleX="267776" custScaleY="269969">
        <dgm:presLayoutVars>
          <dgm:chPref val="3"/>
        </dgm:presLayoutVars>
      </dgm:prSet>
      <dgm:spPr/>
    </dgm:pt>
    <dgm:pt modelId="{2745B669-8D84-46F1-BDA1-A7F6A4DDB553}" type="pres">
      <dgm:prSet presAssocID="{F3D37878-E0C1-41DE-8503-549698E5E511}" presName="rootConnector" presStyleLbl="node3" presStyleIdx="3" presStyleCnt="5"/>
      <dgm:spPr/>
    </dgm:pt>
    <dgm:pt modelId="{9E7C2979-E6FB-4C7E-8175-1244A72F4F4B}" type="pres">
      <dgm:prSet presAssocID="{F3D37878-E0C1-41DE-8503-549698E5E511}" presName="hierChild4" presStyleCnt="0"/>
      <dgm:spPr/>
    </dgm:pt>
    <dgm:pt modelId="{C221F0EF-AFE4-4095-BD94-6E4AB10F8687}" type="pres">
      <dgm:prSet presAssocID="{F3D37878-E0C1-41DE-8503-549698E5E511}" presName="hierChild5" presStyleCnt="0"/>
      <dgm:spPr/>
    </dgm:pt>
    <dgm:pt modelId="{6DE1B4FA-168B-4AE8-A150-A0C878525647}" type="pres">
      <dgm:prSet presAssocID="{25B00334-9E91-4D92-850E-113E1EF4E968}" presName="Name37" presStyleLbl="parChTrans1D3" presStyleIdx="4" presStyleCnt="5"/>
      <dgm:spPr/>
    </dgm:pt>
    <dgm:pt modelId="{4A55D1B0-76F4-40E3-B43C-28F4933C0736}" type="pres">
      <dgm:prSet presAssocID="{704F9EBA-0F69-4CD7-8A58-85B48E00615E}" presName="hierRoot2" presStyleCnt="0">
        <dgm:presLayoutVars>
          <dgm:hierBranch val="init"/>
        </dgm:presLayoutVars>
      </dgm:prSet>
      <dgm:spPr/>
    </dgm:pt>
    <dgm:pt modelId="{A0737CE5-F5AC-42AC-A9A0-FDFBF325147A}" type="pres">
      <dgm:prSet presAssocID="{704F9EBA-0F69-4CD7-8A58-85B48E00615E}" presName="rootComposite" presStyleCnt="0"/>
      <dgm:spPr/>
    </dgm:pt>
    <dgm:pt modelId="{2A1F0646-C370-41D9-9284-CF1CCC5ADB2E}" type="pres">
      <dgm:prSet presAssocID="{704F9EBA-0F69-4CD7-8A58-85B48E00615E}" presName="rootText" presStyleLbl="node3" presStyleIdx="4" presStyleCnt="5">
        <dgm:presLayoutVars>
          <dgm:chPref val="3"/>
        </dgm:presLayoutVars>
      </dgm:prSet>
      <dgm:spPr/>
    </dgm:pt>
    <dgm:pt modelId="{76016B75-4919-4A68-9118-162330866D66}" type="pres">
      <dgm:prSet presAssocID="{704F9EBA-0F69-4CD7-8A58-85B48E00615E}" presName="rootConnector" presStyleLbl="node3" presStyleIdx="4" presStyleCnt="5"/>
      <dgm:spPr/>
    </dgm:pt>
    <dgm:pt modelId="{7BF7BB0A-ECF1-4B28-8840-ECC93597F45F}" type="pres">
      <dgm:prSet presAssocID="{704F9EBA-0F69-4CD7-8A58-85B48E00615E}" presName="hierChild4" presStyleCnt="0"/>
      <dgm:spPr/>
    </dgm:pt>
    <dgm:pt modelId="{3683F47C-D96D-4FF3-AF50-28CBE38600E2}" type="pres">
      <dgm:prSet presAssocID="{704F9EBA-0F69-4CD7-8A58-85B48E00615E}" presName="hierChild5" presStyleCnt="0"/>
      <dgm:spPr/>
    </dgm:pt>
    <dgm:pt modelId="{704720F4-286A-41FE-8FE4-FA2A69830CF1}" type="pres">
      <dgm:prSet presAssocID="{0BB7335D-BC9B-48FC-B9DE-6D1A53785249}" presName="hierChild5" presStyleCnt="0"/>
      <dgm:spPr/>
    </dgm:pt>
    <dgm:pt modelId="{40C47106-B189-4EC7-9771-6E0ABBB42875}" type="pres">
      <dgm:prSet presAssocID="{DF3A5A66-A547-4E98-912B-EF9E331A9DBD}" presName="hierChild3" presStyleCnt="0"/>
      <dgm:spPr/>
    </dgm:pt>
  </dgm:ptLst>
  <dgm:cxnLst>
    <dgm:cxn modelId="{78CFB905-8BEA-4A1C-AAD2-5F5282EB4A04}" type="presOf" srcId="{B1C19A67-2501-4139-AF9B-776944BF1D99}" destId="{0A96CB4A-1459-4E03-8D8D-2550547EC778}" srcOrd="0" destOrd="0" presId="urn:microsoft.com/office/officeart/2005/8/layout/orgChart1"/>
    <dgm:cxn modelId="{A804BF06-EC57-4380-AD7D-5EF8D5F2EB5B}" type="presOf" srcId="{3864CF42-7281-4B7C-AD5D-C0316CCEFF5A}" destId="{36519175-FE47-4A98-8691-F99B4A3286AD}" srcOrd="1" destOrd="0" presId="urn:microsoft.com/office/officeart/2005/8/layout/orgChart1"/>
    <dgm:cxn modelId="{4208B807-F340-4815-AFCF-17C91ECF4214}" type="presOf" srcId="{4D990807-AAEC-407D-85C6-9909D791DD5A}" destId="{69A62815-0A30-4E00-9806-FDAB6D017383}" srcOrd="0" destOrd="0" presId="urn:microsoft.com/office/officeart/2005/8/layout/orgChart1"/>
    <dgm:cxn modelId="{83BD2A0B-659C-4F0F-BC83-26D47164A715}" type="presOf" srcId="{CDC6BAB6-81A7-4594-A817-9DE03080EC1C}" destId="{4FB2B99B-EED2-46C5-9DD2-B50A20792051}" srcOrd="0" destOrd="0" presId="urn:microsoft.com/office/officeart/2005/8/layout/orgChart1"/>
    <dgm:cxn modelId="{12D45A0E-E294-4DFB-888F-91A16E8FED02}" type="presOf" srcId="{4D990807-AAEC-407D-85C6-9909D791DD5A}" destId="{1CE7BEFE-2A50-4D71-8676-F115752CA7F4}" srcOrd="1" destOrd="0" presId="urn:microsoft.com/office/officeart/2005/8/layout/orgChart1"/>
    <dgm:cxn modelId="{D67C0F10-0AEC-4CCF-8665-749637C60C75}" type="presOf" srcId="{527045F6-9B6C-467C-B888-81B3BE423070}" destId="{924E6EEA-E26E-44EC-AFAD-7FA39A3CED4C}" srcOrd="0" destOrd="0" presId="urn:microsoft.com/office/officeart/2005/8/layout/orgChart1"/>
    <dgm:cxn modelId="{1F9E5111-48C6-4F92-B96D-D82E39420663}" type="presOf" srcId="{C97D1DAB-B0C2-45E7-9F91-28B9C1E1D81B}" destId="{D4CE6E85-41C5-4718-A5B7-5F38FE0F92C6}" srcOrd="0" destOrd="0" presId="urn:microsoft.com/office/officeart/2005/8/layout/orgChart1"/>
    <dgm:cxn modelId="{13C92215-9E33-47FD-88D8-AC6602FE4C1E}" type="presOf" srcId="{704F9EBA-0F69-4CD7-8A58-85B48E00615E}" destId="{76016B75-4919-4A68-9118-162330866D66}" srcOrd="1" destOrd="0" presId="urn:microsoft.com/office/officeart/2005/8/layout/orgChart1"/>
    <dgm:cxn modelId="{F137A917-7AD1-49B0-AFF0-DA9EF23E8488}" type="presOf" srcId="{CDC6BAB6-81A7-4594-A817-9DE03080EC1C}" destId="{B1E03CC7-4831-4E54-B1A9-C7BCD4AF22D4}" srcOrd="1" destOrd="0" presId="urn:microsoft.com/office/officeart/2005/8/layout/orgChart1"/>
    <dgm:cxn modelId="{E4EC0C18-588E-4A9A-BE22-30E309D03BEB}" type="presOf" srcId="{52147B81-BE57-4852-AA4F-6A587200B3E7}" destId="{31776C7E-2E27-409C-A877-65CD6F6BA0AB}" srcOrd="0" destOrd="0" presId="urn:microsoft.com/office/officeart/2005/8/layout/orgChart1"/>
    <dgm:cxn modelId="{012AA51B-6764-41EE-B5A3-591CA200DC33}" type="presOf" srcId="{C0E42D51-E2B8-4483-B4C5-38795468643D}" destId="{0CE6963F-3183-4061-AB54-02014B9473FE}" srcOrd="0" destOrd="0" presId="urn:microsoft.com/office/officeart/2005/8/layout/orgChart1"/>
    <dgm:cxn modelId="{3798CB1D-8740-4DDE-85FE-4A0A836EB61C}" type="presOf" srcId="{044C2D18-5E29-47B2-8804-7ACC18EA1245}" destId="{A2268CBD-5A26-4A80-AC00-2EC604E6CBC1}" srcOrd="1" destOrd="0" presId="urn:microsoft.com/office/officeart/2005/8/layout/orgChart1"/>
    <dgm:cxn modelId="{E9768324-6864-4485-B55E-7DEFD573980F}" type="presOf" srcId="{DF3A5A66-A547-4E98-912B-EF9E331A9DBD}" destId="{06A6D648-B836-49A7-9D11-1BAF0FE7BAA8}" srcOrd="1" destOrd="0" presId="urn:microsoft.com/office/officeart/2005/8/layout/orgChart1"/>
    <dgm:cxn modelId="{68E7FB25-8E53-4FA9-995D-6E4645F56276}" type="presOf" srcId="{0A9CA5BA-7BFF-46B4-9284-0EB9FF788172}" destId="{0AB02355-235D-4055-9DD9-E7637EC4F449}" srcOrd="1" destOrd="0" presId="urn:microsoft.com/office/officeart/2005/8/layout/orgChart1"/>
    <dgm:cxn modelId="{8D678229-9798-4F3D-8721-3CBC3963C866}" type="presOf" srcId="{9C5A35B0-4117-45AF-8858-F095B9055409}" destId="{ACA2BFA5-DA6F-476D-852C-AC18441F0235}" srcOrd="1" destOrd="0" presId="urn:microsoft.com/office/officeart/2005/8/layout/orgChart1"/>
    <dgm:cxn modelId="{FDD9BD2B-7642-4A89-86DB-E60288FC18D0}" type="presOf" srcId="{276D870A-5B74-4D82-A160-CC5CEA92B3EF}" destId="{ACD60258-9F4C-44B1-90E0-A6AF62B46233}" srcOrd="0" destOrd="0" presId="urn:microsoft.com/office/officeart/2005/8/layout/orgChart1"/>
    <dgm:cxn modelId="{DECB4B2E-451D-403E-8EBC-516C9D8692E0}" type="presOf" srcId="{7FBECE2F-0BFC-4ACF-A03B-AA219A83AD2B}" destId="{3FD6FA9B-7D33-476F-BA2D-C7928E94BF04}" srcOrd="0" destOrd="0" presId="urn:microsoft.com/office/officeart/2005/8/layout/orgChart1"/>
    <dgm:cxn modelId="{1B32D82E-D288-4339-8CE6-430D6C165636}" type="presOf" srcId="{053D0723-08C1-48B6-AB4A-8BF60CFFF9D8}" destId="{2330C51D-C85C-4CAB-AF0D-9D553EEB3D55}" srcOrd="0" destOrd="0" presId="urn:microsoft.com/office/officeart/2005/8/layout/orgChart1"/>
    <dgm:cxn modelId="{556E6A34-57BB-4FB3-ACDE-F7A2F96B87C5}" type="presOf" srcId="{E7374133-703F-425C-8105-41EE437DEBE8}" destId="{153A5318-E5A7-4471-B8EE-CD156D0EAFFB}" srcOrd="0" destOrd="0" presId="urn:microsoft.com/office/officeart/2005/8/layout/orgChart1"/>
    <dgm:cxn modelId="{797C2637-FC58-4CFD-9581-81F1BCA7FEC2}" type="presOf" srcId="{9C1DCE3B-01EB-4ABA-9B0C-A4AE630FBE31}" destId="{F0B5CEE6-94EA-4ECC-9B26-D0FB05CB20CF}" srcOrd="0" destOrd="0" presId="urn:microsoft.com/office/officeart/2005/8/layout/orgChart1"/>
    <dgm:cxn modelId="{079ACA3C-68BF-443D-9D19-910A0A33613B}" type="presOf" srcId="{7F1EFFD1-EF68-4183-9766-E5FA8105EEE1}" destId="{BD48AB5F-01B1-4645-BB08-32526B54B4DC}" srcOrd="1" destOrd="0" presId="urn:microsoft.com/office/officeart/2005/8/layout/orgChart1"/>
    <dgm:cxn modelId="{B6C3303E-7BE6-4DB2-8898-01A787673254}" type="presOf" srcId="{B1C19A67-2501-4139-AF9B-776944BF1D99}" destId="{11CA764B-B6FD-437C-A286-A14FFE4A3C65}" srcOrd="1" destOrd="0" presId="urn:microsoft.com/office/officeart/2005/8/layout/orgChart1"/>
    <dgm:cxn modelId="{794D495E-32AD-46A8-AF04-6FA34FCDB805}" type="presOf" srcId="{F3D37878-E0C1-41DE-8503-549698E5E511}" destId="{2745B669-8D84-46F1-BDA1-A7F6A4DDB553}" srcOrd="1" destOrd="0" presId="urn:microsoft.com/office/officeart/2005/8/layout/orgChart1"/>
    <dgm:cxn modelId="{C4D2095F-C4BA-4675-8958-1401C54D7632}" type="presOf" srcId="{3225978D-08F8-4880-AC1A-0939BB52BB87}" destId="{0A188850-D8ED-41F5-B7A4-18856466CA97}" srcOrd="0" destOrd="0" presId="urn:microsoft.com/office/officeart/2005/8/layout/orgChart1"/>
    <dgm:cxn modelId="{584A565F-3E23-4740-836F-764016EA20C1}" type="presOf" srcId="{25B00334-9E91-4D92-850E-113E1EF4E968}" destId="{6DE1B4FA-168B-4AE8-A150-A0C878525647}" srcOrd="0" destOrd="0" presId="urn:microsoft.com/office/officeart/2005/8/layout/orgChart1"/>
    <dgm:cxn modelId="{F4B8A160-27A5-4F5B-8D6E-D529AB707B37}" type="presOf" srcId="{9C5A35B0-4117-45AF-8858-F095B9055409}" destId="{C5338E2A-2A39-4882-AF77-DE872A1FFC62}" srcOrd="0" destOrd="0" presId="urn:microsoft.com/office/officeart/2005/8/layout/orgChart1"/>
    <dgm:cxn modelId="{04945041-3984-4134-AFAC-46ECCBECB3C1}" type="presOf" srcId="{5DA76B78-B943-4B2C-AAB6-50302B07BF81}" destId="{507517F6-EBB2-40BA-A22F-E9FA1ADC0C8D}" srcOrd="1" destOrd="0" presId="urn:microsoft.com/office/officeart/2005/8/layout/orgChart1"/>
    <dgm:cxn modelId="{13F62743-3CD9-43A7-B402-34B963373DB0}" type="presOf" srcId="{3225978D-08F8-4880-AC1A-0939BB52BB87}" destId="{3343C65C-48B1-4C61-BA37-F90AD3B181E3}" srcOrd="1" destOrd="0" presId="urn:microsoft.com/office/officeart/2005/8/layout/orgChart1"/>
    <dgm:cxn modelId="{BD46B743-28EA-4EB9-B807-487860F28FDE}" srcId="{3864CF42-7281-4B7C-AD5D-C0316CCEFF5A}" destId="{CDC6BAB6-81A7-4594-A817-9DE03080EC1C}" srcOrd="1" destOrd="0" parTransId="{4E61A410-3639-47E3-8ADB-AF183A2C05C4}" sibTransId="{C91E47D5-9FEC-44D8-BC6F-C44052582E40}"/>
    <dgm:cxn modelId="{48A72D66-80A7-47A8-B640-EEF26624A987}" type="presOf" srcId="{97590343-6D5E-4420-BD23-7E568E0770A7}" destId="{ACAA3C4D-4058-4986-A530-F98092514E96}" srcOrd="0" destOrd="0" presId="urn:microsoft.com/office/officeart/2005/8/layout/orgChart1"/>
    <dgm:cxn modelId="{360C0A47-9C68-4C50-8065-97B5368D0793}" type="presOf" srcId="{F9888708-7DDE-4E75-B1F3-DC6569CC7586}" destId="{A4B6EF96-7316-4363-B812-EE4DF84385EA}" srcOrd="0" destOrd="0" presId="urn:microsoft.com/office/officeart/2005/8/layout/orgChart1"/>
    <dgm:cxn modelId="{CDAB8247-4DBA-469D-9D23-5CADFE09E519}" type="presOf" srcId="{0BB7335D-BC9B-48FC-B9DE-6D1A53785249}" destId="{78EB9374-4B2B-40D2-89DD-3CDBD9452357}" srcOrd="1" destOrd="0" presId="urn:microsoft.com/office/officeart/2005/8/layout/orgChart1"/>
    <dgm:cxn modelId="{BB668447-D452-431E-AF1A-AFB450587BE9}" srcId="{91084000-894D-481B-ABA3-C2F72DDF50B7}" destId="{3864CF42-7281-4B7C-AD5D-C0316CCEFF5A}" srcOrd="0" destOrd="0" parTransId="{527045F6-9B6C-467C-B888-81B3BE423070}" sibTransId="{E7EB6DEF-D693-4580-B846-A7AB76396D5D}"/>
    <dgm:cxn modelId="{9B1FC54A-75DC-4F43-B8E4-2EC79ACD528E}" type="presOf" srcId="{97590343-6D5E-4420-BD23-7E568E0770A7}" destId="{CC00C197-9EEE-4528-970A-B8216290D547}" srcOrd="1" destOrd="0" presId="urn:microsoft.com/office/officeart/2005/8/layout/orgChart1"/>
    <dgm:cxn modelId="{83556F6E-E990-4BEE-BA88-21FA1F5F8708}" type="presOf" srcId="{31D4865F-B984-4164-BE4B-2BED90A64EC0}" destId="{ACF88961-74BF-456F-A327-35D7F2405B7A}" srcOrd="0" destOrd="0" presId="urn:microsoft.com/office/officeart/2005/8/layout/orgChart1"/>
    <dgm:cxn modelId="{36803A6F-BB1D-46EA-B4CD-15C54AC637B6}" srcId="{0A9CA5BA-7BFF-46B4-9284-0EB9FF788172}" destId="{044C2D18-5E29-47B2-8804-7ACC18EA1245}" srcOrd="0" destOrd="0" parTransId="{E7374133-703F-425C-8105-41EE437DEBE8}" sibTransId="{9A6299B7-33DA-4183-BBF7-F2FCD83CEC5D}"/>
    <dgm:cxn modelId="{3A100950-4B20-465B-A8F7-644CD806B96A}" srcId="{CDC6BAB6-81A7-4594-A817-9DE03080EC1C}" destId="{5DA76B78-B943-4B2C-AAB6-50302B07BF81}" srcOrd="1" destOrd="0" parTransId="{88AF597E-4359-4098-8EBB-A8E94A0C27A3}" sibTransId="{0571ABEB-4B14-4CF5-B4EC-E9DF11A336FC}"/>
    <dgm:cxn modelId="{8D6D9C74-4337-40FC-8C12-4B31601667F1}" srcId="{276D870A-5B74-4D82-A160-CC5CEA92B3EF}" destId="{8C14A756-AA91-4992-B039-D7A19281205A}" srcOrd="0" destOrd="0" parTransId="{6AFB7040-78FF-4CF7-9100-A59AF4CF5DBF}" sibTransId="{6362EBC8-667F-4788-A31B-AA03EFB759E5}"/>
    <dgm:cxn modelId="{576AAB74-850F-41BC-B8AE-C84D3294CE61}" type="presOf" srcId="{7F1EFFD1-EF68-4183-9766-E5FA8105EEE1}" destId="{EC44155C-5A33-4C45-A46B-D8B4476D97DD}" srcOrd="0" destOrd="0" presId="urn:microsoft.com/office/officeart/2005/8/layout/orgChart1"/>
    <dgm:cxn modelId="{62172676-1D4A-464C-AA15-7B1CCF03CB5C}" type="presOf" srcId="{C2A08E11-58AE-4213-96A0-2953B272390B}" destId="{F45BFF85-373F-4C4D-9A85-F8D07C297BE8}" srcOrd="0" destOrd="0" presId="urn:microsoft.com/office/officeart/2005/8/layout/orgChart1"/>
    <dgm:cxn modelId="{909A3277-6320-4633-8D07-3E90EBB7F05B}" srcId="{0BB7335D-BC9B-48FC-B9DE-6D1A53785249}" destId="{F3D37878-E0C1-41DE-8503-549698E5E511}" srcOrd="1" destOrd="0" parTransId="{C97D1DAB-B0C2-45E7-9F91-28B9C1E1D81B}" sibTransId="{E7082D57-6479-414C-9461-5A6E034873CB}"/>
    <dgm:cxn modelId="{263E4858-CF9C-4465-81E4-BE358FA20CB0}" type="presOf" srcId="{3864CF42-7281-4B7C-AD5D-C0316CCEFF5A}" destId="{2A9BC0DF-8F94-4999-8B1C-764C9FCAA682}" srcOrd="0" destOrd="0" presId="urn:microsoft.com/office/officeart/2005/8/layout/orgChart1"/>
    <dgm:cxn modelId="{EBC6F27A-F176-433D-B24E-35B5E62F13E5}" type="presOf" srcId="{6AFB7040-78FF-4CF7-9100-A59AF4CF5DBF}" destId="{24EA747C-264E-4040-9A6E-1EAFA7E18CBF}" srcOrd="0" destOrd="0" presId="urn:microsoft.com/office/officeart/2005/8/layout/orgChart1"/>
    <dgm:cxn modelId="{3536A68C-3ED4-4A42-AFD7-9D3722FF0CC0}" srcId="{0BB7335D-BC9B-48FC-B9DE-6D1A53785249}" destId="{704F9EBA-0F69-4CD7-8A58-85B48E00615E}" srcOrd="2" destOrd="0" parTransId="{25B00334-9E91-4D92-850E-113E1EF4E968}" sibTransId="{ED8E014C-1A4F-4D87-A614-841E88D34AF8}"/>
    <dgm:cxn modelId="{3C82668F-FD09-4E24-AC80-41C3BD17E9D5}" type="presOf" srcId="{DF3A5A66-A547-4E98-912B-EF9E331A9DBD}" destId="{6CA7ED5F-A243-4F91-8D17-1580308C74E6}" srcOrd="0" destOrd="0" presId="urn:microsoft.com/office/officeart/2005/8/layout/orgChart1"/>
    <dgm:cxn modelId="{243E5191-E379-4851-B2EA-962DAFD30135}" type="presOf" srcId="{4E61A410-3639-47E3-8ADB-AF183A2C05C4}" destId="{BC4CFD33-FED9-4801-A4DA-0FCED85EF29E}" srcOrd="0" destOrd="0" presId="urn:microsoft.com/office/officeart/2005/8/layout/orgChart1"/>
    <dgm:cxn modelId="{BDCFC394-3565-49D3-8CE2-C497FB54A273}" srcId="{0A9CA5BA-7BFF-46B4-9284-0EB9FF788172}" destId="{C2A08E11-58AE-4213-96A0-2953B272390B}" srcOrd="1" destOrd="0" parTransId="{52147B81-BE57-4852-AA4F-6A587200B3E7}" sibTransId="{738A84A0-4B94-4E46-BFFE-E1CBD9D9FAE6}"/>
    <dgm:cxn modelId="{F5CDCB95-1879-4C17-AA94-80F40B9B02F5}" srcId="{276D870A-5B74-4D82-A160-CC5CEA92B3EF}" destId="{4D990807-AAEC-407D-85C6-9909D791DD5A}" srcOrd="1" destOrd="0" parTransId="{9B1EF1F9-2E31-42A0-9690-F5C72F68D516}" sibTransId="{41413993-9E26-498C-B12E-230E53E50CE1}"/>
    <dgm:cxn modelId="{0C85889A-BD09-45CF-905F-FC1F6EE10329}" type="presOf" srcId="{9B1EF1F9-2E31-42A0-9690-F5C72F68D516}" destId="{5E844FF1-EB9E-42FF-AE64-75A0F66DF8D8}" srcOrd="0" destOrd="0" presId="urn:microsoft.com/office/officeart/2005/8/layout/orgChart1"/>
    <dgm:cxn modelId="{DD9D8C9C-2241-4839-B769-B38ED09FE5E0}" type="presOf" srcId="{88AF597E-4359-4098-8EBB-A8E94A0C27A3}" destId="{2EC5289B-1B0A-4D62-A514-A8044B12A600}" srcOrd="0" destOrd="0" presId="urn:microsoft.com/office/officeart/2005/8/layout/orgChart1"/>
    <dgm:cxn modelId="{556D539E-1D36-4184-81B8-AA58A40A1666}" type="presOf" srcId="{0BB7335D-BC9B-48FC-B9DE-6D1A53785249}" destId="{4EC933B5-6D8C-431A-B4CA-74F1611E75A0}" srcOrd="0" destOrd="0" presId="urn:microsoft.com/office/officeart/2005/8/layout/orgChart1"/>
    <dgm:cxn modelId="{388C66A0-8913-453C-B32C-C8BF9AEEA2A2}" type="presOf" srcId="{F98F15B1-88F4-4DC6-965E-9F6A93C79A91}" destId="{A38416D0-64FE-4E75-BF39-58001D29FC36}" srcOrd="0" destOrd="0" presId="urn:microsoft.com/office/officeart/2005/8/layout/orgChart1"/>
    <dgm:cxn modelId="{11A999A0-7AA7-4297-9D69-C9CAD755997B}" srcId="{3864CF42-7281-4B7C-AD5D-C0316CCEFF5A}" destId="{276D870A-5B74-4D82-A160-CC5CEA92B3EF}" srcOrd="0" destOrd="0" parTransId="{F9888708-7DDE-4E75-B1F3-DC6569CC7586}" sibTransId="{6705F409-0C83-4242-BB75-7F2CF669DC43}"/>
    <dgm:cxn modelId="{67C1BFA4-7BEF-48FE-840A-CFF01472B55E}" srcId="{F98F15B1-88F4-4DC6-965E-9F6A93C79A91}" destId="{97590343-6D5E-4420-BD23-7E568E0770A7}" srcOrd="0" destOrd="0" parTransId="{053D0723-08C1-48B6-AB4A-8BF60CFFF9D8}" sibTransId="{2878E4CB-CB05-4881-896B-706915C86A30}"/>
    <dgm:cxn modelId="{7E31B3AB-AC4D-47F1-AFCC-4BD74C9AC28E}" type="presOf" srcId="{5DA76B78-B943-4B2C-AAB6-50302B07BF81}" destId="{A39C6B76-F09B-42A5-A61B-86B205320E8E}" srcOrd="0" destOrd="0" presId="urn:microsoft.com/office/officeart/2005/8/layout/orgChart1"/>
    <dgm:cxn modelId="{25D6ABAD-8A22-42D6-9394-9306FABF842E}" srcId="{F98F15B1-88F4-4DC6-965E-9F6A93C79A91}" destId="{3225978D-08F8-4880-AC1A-0939BB52BB87}" srcOrd="1" destOrd="0" parTransId="{E7D9F569-1FBC-44C9-915E-6847B3DB66EE}" sibTransId="{5512B8BA-F85B-4DF1-B92B-E7FD8A3FE415}"/>
    <dgm:cxn modelId="{F5A8E9B9-DAF8-4B9D-B2B3-5971C2445CB7}" srcId="{F98F15B1-88F4-4DC6-965E-9F6A93C79A91}" destId="{7F1EFFD1-EF68-4183-9766-E5FA8105EEE1}" srcOrd="2" destOrd="0" parTransId="{9C1DCE3B-01EB-4ABA-9B0C-A4AE630FBE31}" sibTransId="{F69BCF03-282F-4EC3-BD18-2A75A7791238}"/>
    <dgm:cxn modelId="{08B213BA-28D9-4D09-B3D1-A99EEC97B93A}" type="presOf" srcId="{39F6AD55-5AFF-456D-8257-196E7B635600}" destId="{245BDA13-0E05-48CB-8F29-68D0AE8872C3}" srcOrd="0" destOrd="0" presId="urn:microsoft.com/office/officeart/2005/8/layout/orgChart1"/>
    <dgm:cxn modelId="{6A6F0DC3-7492-430A-8560-F8EC354953A6}" srcId="{7FBECE2F-0BFC-4ACF-A03B-AA219A83AD2B}" destId="{DF3A5A66-A547-4E98-912B-EF9E331A9DBD}" srcOrd="0" destOrd="0" parTransId="{1503682B-9018-4D39-A2E3-05BEA8118ECE}" sibTransId="{0DF51024-057A-4A35-86A9-6FBE6FC54F08}"/>
    <dgm:cxn modelId="{6D4F9BC6-338B-43E0-AE3A-4B1022EF07F1}" srcId="{DF3A5A66-A547-4E98-912B-EF9E331A9DBD}" destId="{91084000-894D-481B-ABA3-C2F72DDF50B7}" srcOrd="0" destOrd="0" parTransId="{D5FE81CC-F96F-41E2-8C1B-7A022AECCFA2}" sibTransId="{2A14F391-60D6-4C12-A902-0BB4502A7230}"/>
    <dgm:cxn modelId="{59A5DFC9-78E7-490E-8B3A-B0C0A55DD14E}" srcId="{DF3A5A66-A547-4E98-912B-EF9E331A9DBD}" destId="{0BB7335D-BC9B-48FC-B9DE-6D1A53785249}" srcOrd="1" destOrd="0" parTransId="{C0E42D51-E2B8-4483-B4C5-38795468643D}" sibTransId="{CC7B34A2-9578-4291-A450-98AE1D060E7B}"/>
    <dgm:cxn modelId="{4F2E12CB-DA9F-4258-95F9-EB03F0A5ECB8}" type="presOf" srcId="{E7D9F569-1FBC-44C9-915E-6847B3DB66EE}" destId="{CE865D3F-EFF2-4B11-8878-3BB31B98CEAF}" srcOrd="0" destOrd="0" presId="urn:microsoft.com/office/officeart/2005/8/layout/orgChart1"/>
    <dgm:cxn modelId="{1A0C6FCC-BED4-4D4B-A812-26DDDF5D493E}" type="presOf" srcId="{91084000-894D-481B-ABA3-C2F72DDF50B7}" destId="{1464998F-E033-4B19-A75F-B5CE6E69D36A}" srcOrd="1" destOrd="0" presId="urn:microsoft.com/office/officeart/2005/8/layout/orgChart1"/>
    <dgm:cxn modelId="{FBBBD3CD-343A-479A-A034-F4839755AD18}" type="presOf" srcId="{276D870A-5B74-4D82-A160-CC5CEA92B3EF}" destId="{2A069655-8488-4FFB-83C4-A905D976864F}" srcOrd="1" destOrd="0" presId="urn:microsoft.com/office/officeart/2005/8/layout/orgChart1"/>
    <dgm:cxn modelId="{C606E6CE-BDCA-4E71-B6C1-6B416858BC63}" type="presOf" srcId="{C2A08E11-58AE-4213-96A0-2953B272390B}" destId="{26D344E4-46D9-46AE-BDB0-466E7C53AE83}" srcOrd="1" destOrd="0" presId="urn:microsoft.com/office/officeart/2005/8/layout/orgChart1"/>
    <dgm:cxn modelId="{D12F8ED1-B09A-48F4-AF2E-F544DC4688DA}" type="presOf" srcId="{91084000-894D-481B-ABA3-C2F72DDF50B7}" destId="{845BD8FD-9A56-47D9-A5BB-B96378EEA845}" srcOrd="0" destOrd="0" presId="urn:microsoft.com/office/officeart/2005/8/layout/orgChart1"/>
    <dgm:cxn modelId="{9E5D49D2-9FEE-4483-A676-CC1BDCAE6837}" type="presOf" srcId="{8C14A756-AA91-4992-B039-D7A19281205A}" destId="{8B2891DB-ABE1-48F8-A1B8-8F9AE83A2FF5}" srcOrd="0" destOrd="0" presId="urn:microsoft.com/office/officeart/2005/8/layout/orgChart1"/>
    <dgm:cxn modelId="{DC0D5FD3-60D1-4873-B2E7-733FAFE89D7A}" type="presOf" srcId="{A4F6A4B0-0D0B-4983-A51A-EB0F924F9C2A}" destId="{7849C495-BDC4-43D0-A628-7EDA10E4B915}" srcOrd="0" destOrd="0" presId="urn:microsoft.com/office/officeart/2005/8/layout/orgChart1"/>
    <dgm:cxn modelId="{6D760FD6-DEC2-483B-87D8-4DABD5A20F12}" type="presOf" srcId="{F98F15B1-88F4-4DC6-965E-9F6A93C79A91}" destId="{FA64A888-594F-4309-86A1-28F30668C54F}" srcOrd="1" destOrd="0" presId="urn:microsoft.com/office/officeart/2005/8/layout/orgChart1"/>
    <dgm:cxn modelId="{556056D6-4A84-41F8-9FC8-F837DCB676B5}" type="presOf" srcId="{0A9CA5BA-7BFF-46B4-9284-0EB9FF788172}" destId="{7766477D-95D1-4A9C-93C5-09DED062C3AE}" srcOrd="0" destOrd="0" presId="urn:microsoft.com/office/officeart/2005/8/layout/orgChart1"/>
    <dgm:cxn modelId="{5F2B42DD-43A1-4CDA-9A78-298E86049CD8}" type="presOf" srcId="{044C2D18-5E29-47B2-8804-7ACC18EA1245}" destId="{F726432A-2750-4DD5-917C-9E90EB2FBBB1}" srcOrd="0" destOrd="0" presId="urn:microsoft.com/office/officeart/2005/8/layout/orgChart1"/>
    <dgm:cxn modelId="{04A87EE5-2C84-4935-978F-06E5B2C200D7}" type="presOf" srcId="{590BE06C-A8CC-43C1-9569-2DCBFEA711E8}" destId="{BC1DD918-42A0-47C4-94E2-109AAD0B4D5E}" srcOrd="0" destOrd="0" presId="urn:microsoft.com/office/officeart/2005/8/layout/orgChart1"/>
    <dgm:cxn modelId="{E5BD8AE9-AAE7-4BFB-BBC0-C991C960C205}" type="presOf" srcId="{704F9EBA-0F69-4CD7-8A58-85B48E00615E}" destId="{2A1F0646-C370-41D9-9284-CF1CCC5ADB2E}" srcOrd="0" destOrd="0" presId="urn:microsoft.com/office/officeart/2005/8/layout/orgChart1"/>
    <dgm:cxn modelId="{89B554EA-25CF-490B-91D2-5F41BA6EB15E}" srcId="{91084000-894D-481B-ABA3-C2F72DDF50B7}" destId="{F98F15B1-88F4-4DC6-965E-9F6A93C79A91}" srcOrd="1" destOrd="0" parTransId="{590BE06C-A8CC-43C1-9569-2DCBFEA711E8}" sibTransId="{1ACEEB83-A0BF-4E7E-8FB7-1F742F4A6050}"/>
    <dgm:cxn modelId="{D08D00EB-2E45-4DF3-A905-F9A2C228889D}" srcId="{CDC6BAB6-81A7-4594-A817-9DE03080EC1C}" destId="{B1C19A67-2501-4139-AF9B-776944BF1D99}" srcOrd="0" destOrd="0" parTransId="{31D4865F-B984-4164-BE4B-2BED90A64EC0}" sibTransId="{ABF6313C-DAF7-4422-BEF7-417222C70FC8}"/>
    <dgm:cxn modelId="{EF4265EF-B2D4-46DD-A43A-40AA7CF844BC}" srcId="{3864CF42-7281-4B7C-AD5D-C0316CCEFF5A}" destId="{0A9CA5BA-7BFF-46B4-9284-0EB9FF788172}" srcOrd="2" destOrd="0" parTransId="{A4F6A4B0-0D0B-4983-A51A-EB0F924F9C2A}" sibTransId="{4032A75C-5AE1-4990-AA80-AF5B80F52DC3}"/>
    <dgm:cxn modelId="{0AB671F1-1407-4A02-AA04-490841526624}" type="presOf" srcId="{F3D37878-E0C1-41DE-8503-549698E5E511}" destId="{09D1BB84-9062-4B82-B161-0470A3C9AC0D}" srcOrd="0" destOrd="0" presId="urn:microsoft.com/office/officeart/2005/8/layout/orgChart1"/>
    <dgm:cxn modelId="{55B220F4-BEA5-493E-A075-B2054369AD26}" srcId="{0BB7335D-BC9B-48FC-B9DE-6D1A53785249}" destId="{9C5A35B0-4117-45AF-8858-F095B9055409}" srcOrd="0" destOrd="0" parTransId="{39F6AD55-5AFF-456D-8257-196E7B635600}" sibTransId="{AD5379DE-352B-428D-97E5-191D7E1F7861}"/>
    <dgm:cxn modelId="{11DCBCF4-62B7-423E-857B-42B31221594C}" type="presOf" srcId="{8C14A756-AA91-4992-B039-D7A19281205A}" destId="{10CA846C-B010-4BD3-92BC-A6DE3558919F}" srcOrd="1" destOrd="0" presId="urn:microsoft.com/office/officeart/2005/8/layout/orgChart1"/>
    <dgm:cxn modelId="{988E0CF8-9B3E-43A5-8F7D-D319EA10679E}" type="presOf" srcId="{D5FE81CC-F96F-41E2-8C1B-7A022AECCFA2}" destId="{206E4247-0C43-4CAF-A618-F0256E24BBB7}" srcOrd="0" destOrd="0" presId="urn:microsoft.com/office/officeart/2005/8/layout/orgChart1"/>
    <dgm:cxn modelId="{4AE6A3AA-F0C6-4D8D-BFFE-00DD9F040BD3}" type="presParOf" srcId="{3FD6FA9B-7D33-476F-BA2D-C7928E94BF04}" destId="{CA552A63-923A-4014-BD97-3503385C85C3}" srcOrd="0" destOrd="0" presId="urn:microsoft.com/office/officeart/2005/8/layout/orgChart1"/>
    <dgm:cxn modelId="{156F2F66-3EAA-4884-8892-BD6084CD1D7E}" type="presParOf" srcId="{CA552A63-923A-4014-BD97-3503385C85C3}" destId="{5858C176-4E2A-4D88-B5CA-AAAD680EDAAE}" srcOrd="0" destOrd="0" presId="urn:microsoft.com/office/officeart/2005/8/layout/orgChart1"/>
    <dgm:cxn modelId="{8BB4614E-5ED3-41DC-BE0C-8B96DC8D7014}" type="presParOf" srcId="{5858C176-4E2A-4D88-B5CA-AAAD680EDAAE}" destId="{6CA7ED5F-A243-4F91-8D17-1580308C74E6}" srcOrd="0" destOrd="0" presId="urn:microsoft.com/office/officeart/2005/8/layout/orgChart1"/>
    <dgm:cxn modelId="{2C7D9874-2D63-4150-8AA5-4ECEDE119AA6}" type="presParOf" srcId="{5858C176-4E2A-4D88-B5CA-AAAD680EDAAE}" destId="{06A6D648-B836-49A7-9D11-1BAF0FE7BAA8}" srcOrd="1" destOrd="0" presId="urn:microsoft.com/office/officeart/2005/8/layout/orgChart1"/>
    <dgm:cxn modelId="{2171A288-FE25-4EAD-B38A-5EF2FE0E9AD4}" type="presParOf" srcId="{CA552A63-923A-4014-BD97-3503385C85C3}" destId="{27138026-7C63-4BAB-931D-9C832E493E08}" srcOrd="1" destOrd="0" presId="urn:microsoft.com/office/officeart/2005/8/layout/orgChart1"/>
    <dgm:cxn modelId="{21FFC3D6-D91B-44D1-9EEC-F37F93840ECB}" type="presParOf" srcId="{27138026-7C63-4BAB-931D-9C832E493E08}" destId="{206E4247-0C43-4CAF-A618-F0256E24BBB7}" srcOrd="0" destOrd="0" presId="urn:microsoft.com/office/officeart/2005/8/layout/orgChart1"/>
    <dgm:cxn modelId="{E371A04C-977D-4E74-A463-916974B20475}" type="presParOf" srcId="{27138026-7C63-4BAB-931D-9C832E493E08}" destId="{6FE4CAF9-8A56-4544-808C-AEC131894746}" srcOrd="1" destOrd="0" presId="urn:microsoft.com/office/officeart/2005/8/layout/orgChart1"/>
    <dgm:cxn modelId="{03856CE2-DA78-4D27-A0B2-F7693943F088}" type="presParOf" srcId="{6FE4CAF9-8A56-4544-808C-AEC131894746}" destId="{8C5FA4DB-EA6B-4101-AB8D-1E1734D2AAB0}" srcOrd="0" destOrd="0" presId="urn:microsoft.com/office/officeart/2005/8/layout/orgChart1"/>
    <dgm:cxn modelId="{C0329815-B7B7-4828-A1CE-3691C4ED8CC8}" type="presParOf" srcId="{8C5FA4DB-EA6B-4101-AB8D-1E1734D2AAB0}" destId="{845BD8FD-9A56-47D9-A5BB-B96378EEA845}" srcOrd="0" destOrd="0" presId="urn:microsoft.com/office/officeart/2005/8/layout/orgChart1"/>
    <dgm:cxn modelId="{750D51D1-1E7A-46CB-A438-E77F710D028A}" type="presParOf" srcId="{8C5FA4DB-EA6B-4101-AB8D-1E1734D2AAB0}" destId="{1464998F-E033-4B19-A75F-B5CE6E69D36A}" srcOrd="1" destOrd="0" presId="urn:microsoft.com/office/officeart/2005/8/layout/orgChart1"/>
    <dgm:cxn modelId="{E43B8665-7542-4E05-81A7-5FA91345D5C5}" type="presParOf" srcId="{6FE4CAF9-8A56-4544-808C-AEC131894746}" destId="{0F9FEA43-C371-4DCC-9F9E-52A4CAAB9ACC}" srcOrd="1" destOrd="0" presId="urn:microsoft.com/office/officeart/2005/8/layout/orgChart1"/>
    <dgm:cxn modelId="{66AACC0B-0309-4E87-9E40-4AA87BECA8F0}" type="presParOf" srcId="{0F9FEA43-C371-4DCC-9F9E-52A4CAAB9ACC}" destId="{924E6EEA-E26E-44EC-AFAD-7FA39A3CED4C}" srcOrd="0" destOrd="0" presId="urn:microsoft.com/office/officeart/2005/8/layout/orgChart1"/>
    <dgm:cxn modelId="{D767150F-8080-4236-A8E6-A5C1116AB007}" type="presParOf" srcId="{0F9FEA43-C371-4DCC-9F9E-52A4CAAB9ACC}" destId="{0D12EDF8-1BB0-45D6-BB16-9B950F8126DB}" srcOrd="1" destOrd="0" presId="urn:microsoft.com/office/officeart/2005/8/layout/orgChart1"/>
    <dgm:cxn modelId="{8867C0D3-17FA-4269-921C-4CAFDB82D044}" type="presParOf" srcId="{0D12EDF8-1BB0-45D6-BB16-9B950F8126DB}" destId="{64FCC366-F04B-4F51-B641-F3C9C60689BE}" srcOrd="0" destOrd="0" presId="urn:microsoft.com/office/officeart/2005/8/layout/orgChart1"/>
    <dgm:cxn modelId="{6E7AD385-B361-4D25-8C5D-DF416EA8FB4A}" type="presParOf" srcId="{64FCC366-F04B-4F51-B641-F3C9C60689BE}" destId="{2A9BC0DF-8F94-4999-8B1C-764C9FCAA682}" srcOrd="0" destOrd="0" presId="urn:microsoft.com/office/officeart/2005/8/layout/orgChart1"/>
    <dgm:cxn modelId="{2E363ABD-C6D8-49D0-A0AF-84E944D562F1}" type="presParOf" srcId="{64FCC366-F04B-4F51-B641-F3C9C60689BE}" destId="{36519175-FE47-4A98-8691-F99B4A3286AD}" srcOrd="1" destOrd="0" presId="urn:microsoft.com/office/officeart/2005/8/layout/orgChart1"/>
    <dgm:cxn modelId="{E039627F-A821-456D-B119-19BFEAA9FCF7}" type="presParOf" srcId="{0D12EDF8-1BB0-45D6-BB16-9B950F8126DB}" destId="{FCFDADCE-B3CA-49E3-8CF7-83AAE4368718}" srcOrd="1" destOrd="0" presId="urn:microsoft.com/office/officeart/2005/8/layout/orgChart1"/>
    <dgm:cxn modelId="{CD4DD926-3292-49FD-B155-BB023DFFF5B3}" type="presParOf" srcId="{FCFDADCE-B3CA-49E3-8CF7-83AAE4368718}" destId="{A4B6EF96-7316-4363-B812-EE4DF84385EA}" srcOrd="0" destOrd="0" presId="urn:microsoft.com/office/officeart/2005/8/layout/orgChart1"/>
    <dgm:cxn modelId="{984EEED9-63DD-4DFB-9B08-B812049FE566}" type="presParOf" srcId="{FCFDADCE-B3CA-49E3-8CF7-83AAE4368718}" destId="{FAF5E32D-B6D6-48BD-BCAD-5737F84A7AB9}" srcOrd="1" destOrd="0" presId="urn:microsoft.com/office/officeart/2005/8/layout/orgChart1"/>
    <dgm:cxn modelId="{81F303C0-EEB7-4536-8506-620803F206C8}" type="presParOf" srcId="{FAF5E32D-B6D6-48BD-BCAD-5737F84A7AB9}" destId="{1BF2637A-7862-40B1-B509-B34D95617547}" srcOrd="0" destOrd="0" presId="urn:microsoft.com/office/officeart/2005/8/layout/orgChart1"/>
    <dgm:cxn modelId="{533CF7F3-F14C-4A90-A5EE-6EE2DC3F4234}" type="presParOf" srcId="{1BF2637A-7862-40B1-B509-B34D95617547}" destId="{ACD60258-9F4C-44B1-90E0-A6AF62B46233}" srcOrd="0" destOrd="0" presId="urn:microsoft.com/office/officeart/2005/8/layout/orgChart1"/>
    <dgm:cxn modelId="{49ED4FA4-BA9A-4E1F-999B-D888DC9D784F}" type="presParOf" srcId="{1BF2637A-7862-40B1-B509-B34D95617547}" destId="{2A069655-8488-4FFB-83C4-A905D976864F}" srcOrd="1" destOrd="0" presId="urn:microsoft.com/office/officeart/2005/8/layout/orgChart1"/>
    <dgm:cxn modelId="{B40A18EA-746C-42E8-9934-6F1CCF5A05E8}" type="presParOf" srcId="{FAF5E32D-B6D6-48BD-BCAD-5737F84A7AB9}" destId="{76610BB9-CE2D-4F07-92CA-E44D10383242}" srcOrd="1" destOrd="0" presId="urn:microsoft.com/office/officeart/2005/8/layout/orgChart1"/>
    <dgm:cxn modelId="{D3F5BA2D-BCAB-453D-9EDE-14B426799B96}" type="presParOf" srcId="{76610BB9-CE2D-4F07-92CA-E44D10383242}" destId="{24EA747C-264E-4040-9A6E-1EAFA7E18CBF}" srcOrd="0" destOrd="0" presId="urn:microsoft.com/office/officeart/2005/8/layout/orgChart1"/>
    <dgm:cxn modelId="{B1A15925-BA97-453C-B513-0CCF0EE6E1A0}" type="presParOf" srcId="{76610BB9-CE2D-4F07-92CA-E44D10383242}" destId="{5C43AE9A-2FC8-495B-8918-3DCB1B891164}" srcOrd="1" destOrd="0" presId="urn:microsoft.com/office/officeart/2005/8/layout/orgChart1"/>
    <dgm:cxn modelId="{B882C123-FC7A-484D-80A4-5BE96BB5DA51}" type="presParOf" srcId="{5C43AE9A-2FC8-495B-8918-3DCB1B891164}" destId="{D6C0056F-3745-4C3B-9CD8-8749624ACA4E}" srcOrd="0" destOrd="0" presId="urn:microsoft.com/office/officeart/2005/8/layout/orgChart1"/>
    <dgm:cxn modelId="{E43A279B-2F4E-4B0B-A943-42440AD3FEE0}" type="presParOf" srcId="{D6C0056F-3745-4C3B-9CD8-8749624ACA4E}" destId="{8B2891DB-ABE1-48F8-A1B8-8F9AE83A2FF5}" srcOrd="0" destOrd="0" presId="urn:microsoft.com/office/officeart/2005/8/layout/orgChart1"/>
    <dgm:cxn modelId="{DD65717A-A4ED-4EB0-AF0E-3262C5A4CECD}" type="presParOf" srcId="{D6C0056F-3745-4C3B-9CD8-8749624ACA4E}" destId="{10CA846C-B010-4BD3-92BC-A6DE3558919F}" srcOrd="1" destOrd="0" presId="urn:microsoft.com/office/officeart/2005/8/layout/orgChart1"/>
    <dgm:cxn modelId="{36F2C96A-F611-49C6-ABCB-EFB06824068B}" type="presParOf" srcId="{5C43AE9A-2FC8-495B-8918-3DCB1B891164}" destId="{1D966CA6-AE50-4887-947B-3D19009E55FD}" srcOrd="1" destOrd="0" presId="urn:microsoft.com/office/officeart/2005/8/layout/orgChart1"/>
    <dgm:cxn modelId="{95802798-2EC1-454A-AFDD-277CB40AD5DB}" type="presParOf" srcId="{5C43AE9A-2FC8-495B-8918-3DCB1B891164}" destId="{FA82AB5A-B414-45F7-A2FB-35F4AE89D4CF}" srcOrd="2" destOrd="0" presId="urn:microsoft.com/office/officeart/2005/8/layout/orgChart1"/>
    <dgm:cxn modelId="{E4AC3E1D-A547-46F0-8474-19B14E66B21E}" type="presParOf" srcId="{76610BB9-CE2D-4F07-92CA-E44D10383242}" destId="{5E844FF1-EB9E-42FF-AE64-75A0F66DF8D8}" srcOrd="2" destOrd="0" presId="urn:microsoft.com/office/officeart/2005/8/layout/orgChart1"/>
    <dgm:cxn modelId="{3809EC2A-A504-487E-9A54-BEBED71710E3}" type="presParOf" srcId="{76610BB9-CE2D-4F07-92CA-E44D10383242}" destId="{EF44C774-8A62-4585-9EA0-00B37C455604}" srcOrd="3" destOrd="0" presId="urn:microsoft.com/office/officeart/2005/8/layout/orgChart1"/>
    <dgm:cxn modelId="{22F04255-FD24-46DA-81F3-71CDF693AA99}" type="presParOf" srcId="{EF44C774-8A62-4585-9EA0-00B37C455604}" destId="{FA178326-3CFB-44F4-B86A-B0BDAEFE7228}" srcOrd="0" destOrd="0" presId="urn:microsoft.com/office/officeart/2005/8/layout/orgChart1"/>
    <dgm:cxn modelId="{03112F65-F277-44CB-99C3-A4A7BA5A3249}" type="presParOf" srcId="{FA178326-3CFB-44F4-B86A-B0BDAEFE7228}" destId="{69A62815-0A30-4E00-9806-FDAB6D017383}" srcOrd="0" destOrd="0" presId="urn:microsoft.com/office/officeart/2005/8/layout/orgChart1"/>
    <dgm:cxn modelId="{CE2116A5-28D3-45FA-B1DB-711F4695E310}" type="presParOf" srcId="{FA178326-3CFB-44F4-B86A-B0BDAEFE7228}" destId="{1CE7BEFE-2A50-4D71-8676-F115752CA7F4}" srcOrd="1" destOrd="0" presId="urn:microsoft.com/office/officeart/2005/8/layout/orgChart1"/>
    <dgm:cxn modelId="{91A6F6F7-9AF0-493D-A961-1918AF2F7042}" type="presParOf" srcId="{EF44C774-8A62-4585-9EA0-00B37C455604}" destId="{46AC2C1D-0B09-488A-BA18-9ED1B9F2844C}" srcOrd="1" destOrd="0" presId="urn:microsoft.com/office/officeart/2005/8/layout/orgChart1"/>
    <dgm:cxn modelId="{C19DDFE7-2B84-46E4-B8B2-2424F923C7C2}" type="presParOf" srcId="{EF44C774-8A62-4585-9EA0-00B37C455604}" destId="{AA7A08D4-68AB-4F87-B00A-451EDD0EBD30}" srcOrd="2" destOrd="0" presId="urn:microsoft.com/office/officeart/2005/8/layout/orgChart1"/>
    <dgm:cxn modelId="{D54D92E9-2723-4405-B396-3407638E7F95}" type="presParOf" srcId="{FAF5E32D-B6D6-48BD-BCAD-5737F84A7AB9}" destId="{D44EE97E-569D-4E8F-8874-FDDFC0480F44}" srcOrd="2" destOrd="0" presId="urn:microsoft.com/office/officeart/2005/8/layout/orgChart1"/>
    <dgm:cxn modelId="{591414AF-B7AA-4D45-82A8-EEE71AC83DCF}" type="presParOf" srcId="{FCFDADCE-B3CA-49E3-8CF7-83AAE4368718}" destId="{BC4CFD33-FED9-4801-A4DA-0FCED85EF29E}" srcOrd="2" destOrd="0" presId="urn:microsoft.com/office/officeart/2005/8/layout/orgChart1"/>
    <dgm:cxn modelId="{C3C8C9E1-3375-47CA-ACBC-7F44C55B1C53}" type="presParOf" srcId="{FCFDADCE-B3CA-49E3-8CF7-83AAE4368718}" destId="{4697BA97-E85C-4363-95BA-46EA60907B29}" srcOrd="3" destOrd="0" presId="urn:microsoft.com/office/officeart/2005/8/layout/orgChart1"/>
    <dgm:cxn modelId="{E285C39F-97EB-4B61-A1EB-2EB71EE052E1}" type="presParOf" srcId="{4697BA97-E85C-4363-95BA-46EA60907B29}" destId="{1C116C4A-353E-4123-B65B-8F333E6DF13F}" srcOrd="0" destOrd="0" presId="urn:microsoft.com/office/officeart/2005/8/layout/orgChart1"/>
    <dgm:cxn modelId="{402A4035-7E17-45DF-8EB0-D73EE34F1CDD}" type="presParOf" srcId="{1C116C4A-353E-4123-B65B-8F333E6DF13F}" destId="{4FB2B99B-EED2-46C5-9DD2-B50A20792051}" srcOrd="0" destOrd="0" presId="urn:microsoft.com/office/officeart/2005/8/layout/orgChart1"/>
    <dgm:cxn modelId="{E8798EB4-64C7-4AC5-9530-683C7889FF40}" type="presParOf" srcId="{1C116C4A-353E-4123-B65B-8F333E6DF13F}" destId="{B1E03CC7-4831-4E54-B1A9-C7BCD4AF22D4}" srcOrd="1" destOrd="0" presId="urn:microsoft.com/office/officeart/2005/8/layout/orgChart1"/>
    <dgm:cxn modelId="{3EAE2CCA-0465-4AC8-B110-B978A4CF166B}" type="presParOf" srcId="{4697BA97-E85C-4363-95BA-46EA60907B29}" destId="{D66ECA94-29C9-4D2F-B601-88161A49F713}" srcOrd="1" destOrd="0" presId="urn:microsoft.com/office/officeart/2005/8/layout/orgChart1"/>
    <dgm:cxn modelId="{59CDD568-045F-45C0-B08A-4A5669B04318}" type="presParOf" srcId="{D66ECA94-29C9-4D2F-B601-88161A49F713}" destId="{ACF88961-74BF-456F-A327-35D7F2405B7A}" srcOrd="0" destOrd="0" presId="urn:microsoft.com/office/officeart/2005/8/layout/orgChart1"/>
    <dgm:cxn modelId="{609B3D22-325B-4587-A761-DEFA4BBDC802}" type="presParOf" srcId="{D66ECA94-29C9-4D2F-B601-88161A49F713}" destId="{A2BE6A97-DA91-48BD-87D3-4B42C8AF3C74}" srcOrd="1" destOrd="0" presId="urn:microsoft.com/office/officeart/2005/8/layout/orgChart1"/>
    <dgm:cxn modelId="{AC14B4FA-F2E3-43DC-ABEB-475D20E7A4F3}" type="presParOf" srcId="{A2BE6A97-DA91-48BD-87D3-4B42C8AF3C74}" destId="{B2FA534D-BAA7-4529-A7DF-E47FB0243E4C}" srcOrd="0" destOrd="0" presId="urn:microsoft.com/office/officeart/2005/8/layout/orgChart1"/>
    <dgm:cxn modelId="{DD0D2F52-D098-4923-8C71-AA54FDC78F22}" type="presParOf" srcId="{B2FA534D-BAA7-4529-A7DF-E47FB0243E4C}" destId="{0A96CB4A-1459-4E03-8D8D-2550547EC778}" srcOrd="0" destOrd="0" presId="urn:microsoft.com/office/officeart/2005/8/layout/orgChart1"/>
    <dgm:cxn modelId="{27F96067-97C0-4E82-ADCA-01DB01DE1173}" type="presParOf" srcId="{B2FA534D-BAA7-4529-A7DF-E47FB0243E4C}" destId="{11CA764B-B6FD-437C-A286-A14FFE4A3C65}" srcOrd="1" destOrd="0" presId="urn:microsoft.com/office/officeart/2005/8/layout/orgChart1"/>
    <dgm:cxn modelId="{CDEB433D-53C9-46C5-A4D5-B0EDCDA369B7}" type="presParOf" srcId="{A2BE6A97-DA91-48BD-87D3-4B42C8AF3C74}" destId="{D67B6F09-E579-4E17-80B6-59A640537E77}" srcOrd="1" destOrd="0" presId="urn:microsoft.com/office/officeart/2005/8/layout/orgChart1"/>
    <dgm:cxn modelId="{83310463-B839-456A-8B3D-DDF1C96CB758}" type="presParOf" srcId="{A2BE6A97-DA91-48BD-87D3-4B42C8AF3C74}" destId="{E5E7A6FC-FACE-468F-AFE7-C2C13138861D}" srcOrd="2" destOrd="0" presId="urn:microsoft.com/office/officeart/2005/8/layout/orgChart1"/>
    <dgm:cxn modelId="{2156C1B5-E56A-489D-B63E-20B71E6D6B8E}" type="presParOf" srcId="{D66ECA94-29C9-4D2F-B601-88161A49F713}" destId="{2EC5289B-1B0A-4D62-A514-A8044B12A600}" srcOrd="2" destOrd="0" presId="urn:microsoft.com/office/officeart/2005/8/layout/orgChart1"/>
    <dgm:cxn modelId="{3932094F-D7AF-4A58-87E2-91C9C96A666B}" type="presParOf" srcId="{D66ECA94-29C9-4D2F-B601-88161A49F713}" destId="{B9076D2E-84B3-4507-96AE-FD7B4D034D36}" srcOrd="3" destOrd="0" presId="urn:microsoft.com/office/officeart/2005/8/layout/orgChart1"/>
    <dgm:cxn modelId="{E1FAEC72-1A59-4CD5-9EB3-B90E3B3506DB}" type="presParOf" srcId="{B9076D2E-84B3-4507-96AE-FD7B4D034D36}" destId="{DDE33F44-A198-434B-882A-74EAA9C3C9C3}" srcOrd="0" destOrd="0" presId="urn:microsoft.com/office/officeart/2005/8/layout/orgChart1"/>
    <dgm:cxn modelId="{25FC4E6B-D098-4D2B-B710-AA358A5C94F5}" type="presParOf" srcId="{DDE33F44-A198-434B-882A-74EAA9C3C9C3}" destId="{A39C6B76-F09B-42A5-A61B-86B205320E8E}" srcOrd="0" destOrd="0" presId="urn:microsoft.com/office/officeart/2005/8/layout/orgChart1"/>
    <dgm:cxn modelId="{4A089554-D578-4BD5-A676-EDF92ED9F8A7}" type="presParOf" srcId="{DDE33F44-A198-434B-882A-74EAA9C3C9C3}" destId="{507517F6-EBB2-40BA-A22F-E9FA1ADC0C8D}" srcOrd="1" destOrd="0" presId="urn:microsoft.com/office/officeart/2005/8/layout/orgChart1"/>
    <dgm:cxn modelId="{D62AA0C5-67FA-451F-8BFA-2E6F8198E511}" type="presParOf" srcId="{B9076D2E-84B3-4507-96AE-FD7B4D034D36}" destId="{80DABD12-A6AD-4548-9723-6C3340B0E568}" srcOrd="1" destOrd="0" presId="urn:microsoft.com/office/officeart/2005/8/layout/orgChart1"/>
    <dgm:cxn modelId="{CA45CAC0-B382-432F-9734-FFC381C56643}" type="presParOf" srcId="{B9076D2E-84B3-4507-96AE-FD7B4D034D36}" destId="{87874267-D4D3-45C2-B099-2D36EF6BD8E1}" srcOrd="2" destOrd="0" presId="urn:microsoft.com/office/officeart/2005/8/layout/orgChart1"/>
    <dgm:cxn modelId="{CC7FFBC8-B5A2-47BE-BBFB-99BE5F234A00}" type="presParOf" srcId="{4697BA97-E85C-4363-95BA-46EA60907B29}" destId="{AF293018-4474-4600-BBFB-0D4AEDA4166C}" srcOrd="2" destOrd="0" presId="urn:microsoft.com/office/officeart/2005/8/layout/orgChart1"/>
    <dgm:cxn modelId="{6EE0538D-B002-47C0-84CD-EC2DDBBB23FC}" type="presParOf" srcId="{FCFDADCE-B3CA-49E3-8CF7-83AAE4368718}" destId="{7849C495-BDC4-43D0-A628-7EDA10E4B915}" srcOrd="4" destOrd="0" presId="urn:microsoft.com/office/officeart/2005/8/layout/orgChart1"/>
    <dgm:cxn modelId="{503C3DD8-E395-4FFF-AAD1-C1623C060A2E}" type="presParOf" srcId="{FCFDADCE-B3CA-49E3-8CF7-83AAE4368718}" destId="{F207451C-4DB4-4653-85D2-80BBC0512105}" srcOrd="5" destOrd="0" presId="urn:microsoft.com/office/officeart/2005/8/layout/orgChart1"/>
    <dgm:cxn modelId="{FF95C358-C393-411F-8A59-A34C305372EA}" type="presParOf" srcId="{F207451C-4DB4-4653-85D2-80BBC0512105}" destId="{E99862C5-CCDA-47BC-BEB5-212B544725FF}" srcOrd="0" destOrd="0" presId="urn:microsoft.com/office/officeart/2005/8/layout/orgChart1"/>
    <dgm:cxn modelId="{772C3980-6F0E-45D4-8D3D-CBDCBDFC5475}" type="presParOf" srcId="{E99862C5-CCDA-47BC-BEB5-212B544725FF}" destId="{7766477D-95D1-4A9C-93C5-09DED062C3AE}" srcOrd="0" destOrd="0" presId="urn:microsoft.com/office/officeart/2005/8/layout/orgChart1"/>
    <dgm:cxn modelId="{D4E2C18A-810B-4A24-A4EA-F281F5C88708}" type="presParOf" srcId="{E99862C5-CCDA-47BC-BEB5-212B544725FF}" destId="{0AB02355-235D-4055-9DD9-E7637EC4F449}" srcOrd="1" destOrd="0" presId="urn:microsoft.com/office/officeart/2005/8/layout/orgChart1"/>
    <dgm:cxn modelId="{6B4BE35A-FB6F-4CA5-9148-903AE7D8C41E}" type="presParOf" srcId="{F207451C-4DB4-4653-85D2-80BBC0512105}" destId="{B8238573-91BB-41B8-9F65-3450538439D5}" srcOrd="1" destOrd="0" presId="urn:microsoft.com/office/officeart/2005/8/layout/orgChart1"/>
    <dgm:cxn modelId="{92B4B4DD-0DDC-484C-84DA-48B5927980CF}" type="presParOf" srcId="{B8238573-91BB-41B8-9F65-3450538439D5}" destId="{153A5318-E5A7-4471-B8EE-CD156D0EAFFB}" srcOrd="0" destOrd="0" presId="urn:microsoft.com/office/officeart/2005/8/layout/orgChart1"/>
    <dgm:cxn modelId="{97BEAE18-E0B5-442A-93FC-71AA8CE2C33C}" type="presParOf" srcId="{B8238573-91BB-41B8-9F65-3450538439D5}" destId="{EFCA87A0-F1C1-434A-BD37-FFDC43D652EA}" srcOrd="1" destOrd="0" presId="urn:microsoft.com/office/officeart/2005/8/layout/orgChart1"/>
    <dgm:cxn modelId="{136DEEA8-9E51-4A09-A4D7-66D1FFFEDBF7}" type="presParOf" srcId="{EFCA87A0-F1C1-434A-BD37-FFDC43D652EA}" destId="{EB89748A-32DF-4C19-B538-FE556B0B440A}" srcOrd="0" destOrd="0" presId="urn:microsoft.com/office/officeart/2005/8/layout/orgChart1"/>
    <dgm:cxn modelId="{80CDD3E7-85D4-4AC3-9F52-DE1BA0789116}" type="presParOf" srcId="{EB89748A-32DF-4C19-B538-FE556B0B440A}" destId="{F726432A-2750-4DD5-917C-9E90EB2FBBB1}" srcOrd="0" destOrd="0" presId="urn:microsoft.com/office/officeart/2005/8/layout/orgChart1"/>
    <dgm:cxn modelId="{AD561A54-14DF-42DF-897D-DD89CFD33914}" type="presParOf" srcId="{EB89748A-32DF-4C19-B538-FE556B0B440A}" destId="{A2268CBD-5A26-4A80-AC00-2EC604E6CBC1}" srcOrd="1" destOrd="0" presId="urn:microsoft.com/office/officeart/2005/8/layout/orgChart1"/>
    <dgm:cxn modelId="{989E0DB7-5E71-4436-907C-C5A9F3254CBF}" type="presParOf" srcId="{EFCA87A0-F1C1-434A-BD37-FFDC43D652EA}" destId="{74E3BD48-B548-472C-AD3C-671900C9436D}" srcOrd="1" destOrd="0" presId="urn:microsoft.com/office/officeart/2005/8/layout/orgChart1"/>
    <dgm:cxn modelId="{8C2A8C7C-31C5-44E8-BBF6-4177C0FE91C6}" type="presParOf" srcId="{EFCA87A0-F1C1-434A-BD37-FFDC43D652EA}" destId="{94341F3B-15E0-4843-830D-0FBF0CBCAFAB}" srcOrd="2" destOrd="0" presId="urn:microsoft.com/office/officeart/2005/8/layout/orgChart1"/>
    <dgm:cxn modelId="{48B41106-D03A-47BC-BA5B-335FF95D1518}" type="presParOf" srcId="{B8238573-91BB-41B8-9F65-3450538439D5}" destId="{31776C7E-2E27-409C-A877-65CD6F6BA0AB}" srcOrd="2" destOrd="0" presId="urn:microsoft.com/office/officeart/2005/8/layout/orgChart1"/>
    <dgm:cxn modelId="{A6DEA078-F8D8-4B89-A97F-434C3FF45AD6}" type="presParOf" srcId="{B8238573-91BB-41B8-9F65-3450538439D5}" destId="{8C7FA784-23C5-449F-A260-A1DBCE042682}" srcOrd="3" destOrd="0" presId="urn:microsoft.com/office/officeart/2005/8/layout/orgChart1"/>
    <dgm:cxn modelId="{51BBEF89-9B35-4324-9D29-3A23BE6408DB}" type="presParOf" srcId="{8C7FA784-23C5-449F-A260-A1DBCE042682}" destId="{A9CF31DB-6104-47EB-A643-18E9B1DFF82B}" srcOrd="0" destOrd="0" presId="urn:microsoft.com/office/officeart/2005/8/layout/orgChart1"/>
    <dgm:cxn modelId="{B5FF0570-7B9F-4244-B101-F54FE6B9D4A5}" type="presParOf" srcId="{A9CF31DB-6104-47EB-A643-18E9B1DFF82B}" destId="{F45BFF85-373F-4C4D-9A85-F8D07C297BE8}" srcOrd="0" destOrd="0" presId="urn:microsoft.com/office/officeart/2005/8/layout/orgChart1"/>
    <dgm:cxn modelId="{DDD451D1-DD79-4D43-A5EB-0E34A4B84155}" type="presParOf" srcId="{A9CF31DB-6104-47EB-A643-18E9B1DFF82B}" destId="{26D344E4-46D9-46AE-BDB0-466E7C53AE83}" srcOrd="1" destOrd="0" presId="urn:microsoft.com/office/officeart/2005/8/layout/orgChart1"/>
    <dgm:cxn modelId="{10D26625-F3B7-461C-9541-618470268A67}" type="presParOf" srcId="{8C7FA784-23C5-449F-A260-A1DBCE042682}" destId="{B133E293-3431-4D02-976E-AA382191CD12}" srcOrd="1" destOrd="0" presId="urn:microsoft.com/office/officeart/2005/8/layout/orgChart1"/>
    <dgm:cxn modelId="{C2F6F61F-B334-4AEC-B066-FC3BB1B79663}" type="presParOf" srcId="{8C7FA784-23C5-449F-A260-A1DBCE042682}" destId="{7F796AD2-3F1E-439D-92F8-E0483F6C23A2}" srcOrd="2" destOrd="0" presId="urn:microsoft.com/office/officeart/2005/8/layout/orgChart1"/>
    <dgm:cxn modelId="{57C3DF7C-D017-4246-AFF0-2AC3A541DD65}" type="presParOf" srcId="{F207451C-4DB4-4653-85D2-80BBC0512105}" destId="{41890F26-0FD7-45D7-8692-28BA2B1DA7CB}" srcOrd="2" destOrd="0" presId="urn:microsoft.com/office/officeart/2005/8/layout/orgChart1"/>
    <dgm:cxn modelId="{821E2675-A8F1-48AB-ACF9-FE9C7E1E2056}" type="presParOf" srcId="{0D12EDF8-1BB0-45D6-BB16-9B950F8126DB}" destId="{24BC1C91-710B-4531-A480-8771FAD7C1EB}" srcOrd="2" destOrd="0" presId="urn:microsoft.com/office/officeart/2005/8/layout/orgChart1"/>
    <dgm:cxn modelId="{2E16FC03-95B6-4375-8B1D-A5F7508BB0F4}" type="presParOf" srcId="{0F9FEA43-C371-4DCC-9F9E-52A4CAAB9ACC}" destId="{BC1DD918-42A0-47C4-94E2-109AAD0B4D5E}" srcOrd="2" destOrd="0" presId="urn:microsoft.com/office/officeart/2005/8/layout/orgChart1"/>
    <dgm:cxn modelId="{3A9A757B-FD45-41DA-AD3D-DA67B55A3A65}" type="presParOf" srcId="{0F9FEA43-C371-4DCC-9F9E-52A4CAAB9ACC}" destId="{72A39558-8DE3-4368-A974-60A6910125DC}" srcOrd="3" destOrd="0" presId="urn:microsoft.com/office/officeart/2005/8/layout/orgChart1"/>
    <dgm:cxn modelId="{555DDDE6-368C-47AC-981F-80444D847A6B}" type="presParOf" srcId="{72A39558-8DE3-4368-A974-60A6910125DC}" destId="{4099F335-7D41-4C91-A388-2E3E4FCD8AB7}" srcOrd="0" destOrd="0" presId="urn:microsoft.com/office/officeart/2005/8/layout/orgChart1"/>
    <dgm:cxn modelId="{A3C38227-B251-4BBA-B9DD-E868F4729B8A}" type="presParOf" srcId="{4099F335-7D41-4C91-A388-2E3E4FCD8AB7}" destId="{A38416D0-64FE-4E75-BF39-58001D29FC36}" srcOrd="0" destOrd="0" presId="urn:microsoft.com/office/officeart/2005/8/layout/orgChart1"/>
    <dgm:cxn modelId="{2EDC4DC7-CE3B-4897-BDB5-6C412ED50237}" type="presParOf" srcId="{4099F335-7D41-4C91-A388-2E3E4FCD8AB7}" destId="{FA64A888-594F-4309-86A1-28F30668C54F}" srcOrd="1" destOrd="0" presId="urn:microsoft.com/office/officeart/2005/8/layout/orgChart1"/>
    <dgm:cxn modelId="{C36C2E93-5B27-486D-B4CE-2C1DED9ADB01}" type="presParOf" srcId="{72A39558-8DE3-4368-A974-60A6910125DC}" destId="{A053DE24-9CAB-4251-A1F0-2872CA0E3753}" srcOrd="1" destOrd="0" presId="urn:microsoft.com/office/officeart/2005/8/layout/orgChart1"/>
    <dgm:cxn modelId="{F734A68B-6A36-45FE-A100-59F7360DE4D3}" type="presParOf" srcId="{A053DE24-9CAB-4251-A1F0-2872CA0E3753}" destId="{2330C51D-C85C-4CAB-AF0D-9D553EEB3D55}" srcOrd="0" destOrd="0" presId="urn:microsoft.com/office/officeart/2005/8/layout/orgChart1"/>
    <dgm:cxn modelId="{4F02FCAB-CE5F-4D67-B597-8FB9FEF04278}" type="presParOf" srcId="{A053DE24-9CAB-4251-A1F0-2872CA0E3753}" destId="{558FB1C8-D07C-4431-B36B-DFC7E5249DA5}" srcOrd="1" destOrd="0" presId="urn:microsoft.com/office/officeart/2005/8/layout/orgChart1"/>
    <dgm:cxn modelId="{F5B0A932-22EF-405D-8D28-DB5B198D721C}" type="presParOf" srcId="{558FB1C8-D07C-4431-B36B-DFC7E5249DA5}" destId="{CE4CE095-E0CE-4F88-B9EB-11A0B8863E2E}" srcOrd="0" destOrd="0" presId="urn:microsoft.com/office/officeart/2005/8/layout/orgChart1"/>
    <dgm:cxn modelId="{8EB7DE6A-3551-4970-BA79-C6B7073644D7}" type="presParOf" srcId="{CE4CE095-E0CE-4F88-B9EB-11A0B8863E2E}" destId="{ACAA3C4D-4058-4986-A530-F98092514E96}" srcOrd="0" destOrd="0" presId="urn:microsoft.com/office/officeart/2005/8/layout/orgChart1"/>
    <dgm:cxn modelId="{F6293E72-CD36-47E9-90C4-C4AE147490C0}" type="presParOf" srcId="{CE4CE095-E0CE-4F88-B9EB-11A0B8863E2E}" destId="{CC00C197-9EEE-4528-970A-B8216290D547}" srcOrd="1" destOrd="0" presId="urn:microsoft.com/office/officeart/2005/8/layout/orgChart1"/>
    <dgm:cxn modelId="{7F9E08EF-471C-400B-8844-973B49E56B96}" type="presParOf" srcId="{558FB1C8-D07C-4431-B36B-DFC7E5249DA5}" destId="{463B5F8F-CB10-4797-BA6D-D2A3BD14197F}" srcOrd="1" destOrd="0" presId="urn:microsoft.com/office/officeart/2005/8/layout/orgChart1"/>
    <dgm:cxn modelId="{E830D21B-A534-4DFB-A83C-DB0A4EF35B9E}" type="presParOf" srcId="{558FB1C8-D07C-4431-B36B-DFC7E5249DA5}" destId="{CE36ED6B-4B94-4A63-ADFB-51180C9686EF}" srcOrd="2" destOrd="0" presId="urn:microsoft.com/office/officeart/2005/8/layout/orgChart1"/>
    <dgm:cxn modelId="{AA1EB7E4-BC67-4010-915E-42A24DB4785D}" type="presParOf" srcId="{A053DE24-9CAB-4251-A1F0-2872CA0E3753}" destId="{CE865D3F-EFF2-4B11-8878-3BB31B98CEAF}" srcOrd="2" destOrd="0" presId="urn:microsoft.com/office/officeart/2005/8/layout/orgChart1"/>
    <dgm:cxn modelId="{2357CBEA-DD8A-4A4A-A2C9-336B231666D7}" type="presParOf" srcId="{A053DE24-9CAB-4251-A1F0-2872CA0E3753}" destId="{296B2781-A9E0-48BA-914B-A15B7F8F6440}" srcOrd="3" destOrd="0" presId="urn:microsoft.com/office/officeart/2005/8/layout/orgChart1"/>
    <dgm:cxn modelId="{13993AD9-F20B-46F1-AB0A-B31261440648}" type="presParOf" srcId="{296B2781-A9E0-48BA-914B-A15B7F8F6440}" destId="{B64DE4CA-14D6-450F-B271-40E739A516BE}" srcOrd="0" destOrd="0" presId="urn:microsoft.com/office/officeart/2005/8/layout/orgChart1"/>
    <dgm:cxn modelId="{F105DC48-0A98-44D9-94FB-9AA4F665B6A7}" type="presParOf" srcId="{B64DE4CA-14D6-450F-B271-40E739A516BE}" destId="{0A188850-D8ED-41F5-B7A4-18856466CA97}" srcOrd="0" destOrd="0" presId="urn:microsoft.com/office/officeart/2005/8/layout/orgChart1"/>
    <dgm:cxn modelId="{644AA5FF-4146-44DF-9EBA-BEAABA92B249}" type="presParOf" srcId="{B64DE4CA-14D6-450F-B271-40E739A516BE}" destId="{3343C65C-48B1-4C61-BA37-F90AD3B181E3}" srcOrd="1" destOrd="0" presId="urn:microsoft.com/office/officeart/2005/8/layout/orgChart1"/>
    <dgm:cxn modelId="{4F635D78-0E02-40BA-ABB6-0A79ED3F3F78}" type="presParOf" srcId="{296B2781-A9E0-48BA-914B-A15B7F8F6440}" destId="{D2897767-E5AD-4436-9B5E-C4EA33BF4414}" srcOrd="1" destOrd="0" presId="urn:microsoft.com/office/officeart/2005/8/layout/orgChart1"/>
    <dgm:cxn modelId="{C7D2B4DF-0AB4-43A2-8F7B-3F55DCDC7952}" type="presParOf" srcId="{296B2781-A9E0-48BA-914B-A15B7F8F6440}" destId="{CE62FCC1-E4BE-4EE7-9E44-119BC56D6061}" srcOrd="2" destOrd="0" presId="urn:microsoft.com/office/officeart/2005/8/layout/orgChart1"/>
    <dgm:cxn modelId="{CF07F014-D13E-4813-9743-7326B194ABEB}" type="presParOf" srcId="{A053DE24-9CAB-4251-A1F0-2872CA0E3753}" destId="{F0B5CEE6-94EA-4ECC-9B26-D0FB05CB20CF}" srcOrd="4" destOrd="0" presId="urn:microsoft.com/office/officeart/2005/8/layout/orgChart1"/>
    <dgm:cxn modelId="{13AD91B8-34DC-464E-B444-5B5E6EB505DB}" type="presParOf" srcId="{A053DE24-9CAB-4251-A1F0-2872CA0E3753}" destId="{2FE122D5-FCAD-48C9-A31C-37C69F708414}" srcOrd="5" destOrd="0" presId="urn:microsoft.com/office/officeart/2005/8/layout/orgChart1"/>
    <dgm:cxn modelId="{F39D11CF-C20C-4EA2-A723-8B50FC1752A8}" type="presParOf" srcId="{2FE122D5-FCAD-48C9-A31C-37C69F708414}" destId="{79FDA473-EA4A-4ACD-B256-8A4E18097B71}" srcOrd="0" destOrd="0" presId="urn:microsoft.com/office/officeart/2005/8/layout/orgChart1"/>
    <dgm:cxn modelId="{78B20132-9590-4B07-A2DC-D416FED6A6E5}" type="presParOf" srcId="{79FDA473-EA4A-4ACD-B256-8A4E18097B71}" destId="{EC44155C-5A33-4C45-A46B-D8B4476D97DD}" srcOrd="0" destOrd="0" presId="urn:microsoft.com/office/officeart/2005/8/layout/orgChart1"/>
    <dgm:cxn modelId="{89E16E3D-617A-4DD9-A694-C20A164278C0}" type="presParOf" srcId="{79FDA473-EA4A-4ACD-B256-8A4E18097B71}" destId="{BD48AB5F-01B1-4645-BB08-32526B54B4DC}" srcOrd="1" destOrd="0" presId="urn:microsoft.com/office/officeart/2005/8/layout/orgChart1"/>
    <dgm:cxn modelId="{C1586D9C-7DF5-45D5-9ACD-8D09617384F3}" type="presParOf" srcId="{2FE122D5-FCAD-48C9-A31C-37C69F708414}" destId="{CD4957DB-770A-422E-A9F1-C1B23479B320}" srcOrd="1" destOrd="0" presId="urn:microsoft.com/office/officeart/2005/8/layout/orgChart1"/>
    <dgm:cxn modelId="{27BCDF5D-5DD2-448F-A359-3144FBDB8A65}" type="presParOf" srcId="{2FE122D5-FCAD-48C9-A31C-37C69F708414}" destId="{557D3239-7EE0-44F1-B4DC-B08DD256F979}" srcOrd="2" destOrd="0" presId="urn:microsoft.com/office/officeart/2005/8/layout/orgChart1"/>
    <dgm:cxn modelId="{2953C6CF-32DA-48C1-BDCE-035B82C40557}" type="presParOf" srcId="{72A39558-8DE3-4368-A974-60A6910125DC}" destId="{B1FB973B-881E-4E12-8AC9-556DC6E9B8A5}" srcOrd="2" destOrd="0" presId="urn:microsoft.com/office/officeart/2005/8/layout/orgChart1"/>
    <dgm:cxn modelId="{2FA017DC-7C2A-4A12-AD89-BB16DEA2A3B9}" type="presParOf" srcId="{6FE4CAF9-8A56-4544-808C-AEC131894746}" destId="{864408DE-9659-4293-A514-276C84C434A2}" srcOrd="2" destOrd="0" presId="urn:microsoft.com/office/officeart/2005/8/layout/orgChart1"/>
    <dgm:cxn modelId="{9DE37CD9-CAEE-415C-A751-8628101B5411}" type="presParOf" srcId="{27138026-7C63-4BAB-931D-9C832E493E08}" destId="{0CE6963F-3183-4061-AB54-02014B9473FE}" srcOrd="2" destOrd="0" presId="urn:microsoft.com/office/officeart/2005/8/layout/orgChart1"/>
    <dgm:cxn modelId="{0481F6F0-8A1F-4617-9C28-913BC8FB83C4}" type="presParOf" srcId="{27138026-7C63-4BAB-931D-9C832E493E08}" destId="{9EB6FEE8-9D5B-4A9A-9358-59404D809BE2}" srcOrd="3" destOrd="0" presId="urn:microsoft.com/office/officeart/2005/8/layout/orgChart1"/>
    <dgm:cxn modelId="{16433494-BAFC-4B6E-9F00-812D781A1C85}" type="presParOf" srcId="{9EB6FEE8-9D5B-4A9A-9358-59404D809BE2}" destId="{6713D9A1-BFFD-4261-9254-5E5A12C7EACE}" srcOrd="0" destOrd="0" presId="urn:microsoft.com/office/officeart/2005/8/layout/orgChart1"/>
    <dgm:cxn modelId="{844AE1CC-F89D-4453-9770-EE5CE8E05DF5}" type="presParOf" srcId="{6713D9A1-BFFD-4261-9254-5E5A12C7EACE}" destId="{4EC933B5-6D8C-431A-B4CA-74F1611E75A0}" srcOrd="0" destOrd="0" presId="urn:microsoft.com/office/officeart/2005/8/layout/orgChart1"/>
    <dgm:cxn modelId="{EA0CBECE-1E68-449D-A2CE-E6851D5EF991}" type="presParOf" srcId="{6713D9A1-BFFD-4261-9254-5E5A12C7EACE}" destId="{78EB9374-4B2B-40D2-89DD-3CDBD9452357}" srcOrd="1" destOrd="0" presId="urn:microsoft.com/office/officeart/2005/8/layout/orgChart1"/>
    <dgm:cxn modelId="{D96FB34A-4102-47A0-88FD-32E6771C2F3B}" type="presParOf" srcId="{9EB6FEE8-9D5B-4A9A-9358-59404D809BE2}" destId="{CE75E755-2EF4-415E-BA9D-AEF1182D4E39}" srcOrd="1" destOrd="0" presId="urn:microsoft.com/office/officeart/2005/8/layout/orgChart1"/>
    <dgm:cxn modelId="{B4F3CEFD-9096-42E8-8FD2-DAB90EF25AEA}" type="presParOf" srcId="{CE75E755-2EF4-415E-BA9D-AEF1182D4E39}" destId="{245BDA13-0E05-48CB-8F29-68D0AE8872C3}" srcOrd="0" destOrd="0" presId="urn:microsoft.com/office/officeart/2005/8/layout/orgChart1"/>
    <dgm:cxn modelId="{ACDD64FA-745F-40E0-9F50-5299EB35136B}" type="presParOf" srcId="{CE75E755-2EF4-415E-BA9D-AEF1182D4E39}" destId="{93909406-90C3-4C60-AE9D-34852FF0FC9C}" srcOrd="1" destOrd="0" presId="urn:microsoft.com/office/officeart/2005/8/layout/orgChart1"/>
    <dgm:cxn modelId="{5DC335D8-EBC9-4EE4-B8A7-C8F5B9628D55}" type="presParOf" srcId="{93909406-90C3-4C60-AE9D-34852FF0FC9C}" destId="{D59CF49C-A6BF-4211-A35F-9F218C6B5A14}" srcOrd="0" destOrd="0" presId="urn:microsoft.com/office/officeart/2005/8/layout/orgChart1"/>
    <dgm:cxn modelId="{89FDD0FF-9BEA-41F8-84CE-2A6AF1BD5BFD}" type="presParOf" srcId="{D59CF49C-A6BF-4211-A35F-9F218C6B5A14}" destId="{C5338E2A-2A39-4882-AF77-DE872A1FFC62}" srcOrd="0" destOrd="0" presId="urn:microsoft.com/office/officeart/2005/8/layout/orgChart1"/>
    <dgm:cxn modelId="{BFCFFAE6-EB16-48D3-9000-223293D79D96}" type="presParOf" srcId="{D59CF49C-A6BF-4211-A35F-9F218C6B5A14}" destId="{ACA2BFA5-DA6F-476D-852C-AC18441F0235}" srcOrd="1" destOrd="0" presId="urn:microsoft.com/office/officeart/2005/8/layout/orgChart1"/>
    <dgm:cxn modelId="{FD2B2430-AEAE-4D2D-99AF-E71FA874680D}" type="presParOf" srcId="{93909406-90C3-4C60-AE9D-34852FF0FC9C}" destId="{E6A0E3B3-FAB2-48F2-9AE0-323301F73281}" srcOrd="1" destOrd="0" presId="urn:microsoft.com/office/officeart/2005/8/layout/orgChart1"/>
    <dgm:cxn modelId="{3BBC1B8C-53C2-414F-891D-BC64656BA95C}" type="presParOf" srcId="{93909406-90C3-4C60-AE9D-34852FF0FC9C}" destId="{9452AAE0-A06E-44DD-9505-F5F61DFCAFD4}" srcOrd="2" destOrd="0" presId="urn:microsoft.com/office/officeart/2005/8/layout/orgChart1"/>
    <dgm:cxn modelId="{6AFFB20C-8549-470A-817C-F6270564AA05}" type="presParOf" srcId="{CE75E755-2EF4-415E-BA9D-AEF1182D4E39}" destId="{D4CE6E85-41C5-4718-A5B7-5F38FE0F92C6}" srcOrd="2" destOrd="0" presId="urn:microsoft.com/office/officeart/2005/8/layout/orgChart1"/>
    <dgm:cxn modelId="{7633A485-2A8F-4AD8-9A2B-ED4718B399F6}" type="presParOf" srcId="{CE75E755-2EF4-415E-BA9D-AEF1182D4E39}" destId="{7CDC36D9-D119-4983-8E7B-6AA64FDB44FE}" srcOrd="3" destOrd="0" presId="urn:microsoft.com/office/officeart/2005/8/layout/orgChart1"/>
    <dgm:cxn modelId="{A232FBAD-866F-4193-82DA-7EE3BBC22633}" type="presParOf" srcId="{7CDC36D9-D119-4983-8E7B-6AA64FDB44FE}" destId="{7F8B4875-E1D1-4A7A-AB89-1C227F2DA40C}" srcOrd="0" destOrd="0" presId="urn:microsoft.com/office/officeart/2005/8/layout/orgChart1"/>
    <dgm:cxn modelId="{ABFF4135-436D-4910-8EF1-90DCB7963E6C}" type="presParOf" srcId="{7F8B4875-E1D1-4A7A-AB89-1C227F2DA40C}" destId="{09D1BB84-9062-4B82-B161-0470A3C9AC0D}" srcOrd="0" destOrd="0" presId="urn:microsoft.com/office/officeart/2005/8/layout/orgChart1"/>
    <dgm:cxn modelId="{97E44CAD-1041-4481-8AD5-D262622F33DF}" type="presParOf" srcId="{7F8B4875-E1D1-4A7A-AB89-1C227F2DA40C}" destId="{2745B669-8D84-46F1-BDA1-A7F6A4DDB553}" srcOrd="1" destOrd="0" presId="urn:microsoft.com/office/officeart/2005/8/layout/orgChart1"/>
    <dgm:cxn modelId="{BB069A2A-3960-49ED-99F7-4826C0DBF5C9}" type="presParOf" srcId="{7CDC36D9-D119-4983-8E7B-6AA64FDB44FE}" destId="{9E7C2979-E6FB-4C7E-8175-1244A72F4F4B}" srcOrd="1" destOrd="0" presId="urn:microsoft.com/office/officeart/2005/8/layout/orgChart1"/>
    <dgm:cxn modelId="{81BA26FA-6CAD-4AD2-A789-7FE11DFC5BD9}" type="presParOf" srcId="{7CDC36D9-D119-4983-8E7B-6AA64FDB44FE}" destId="{C221F0EF-AFE4-4095-BD94-6E4AB10F8687}" srcOrd="2" destOrd="0" presId="urn:microsoft.com/office/officeart/2005/8/layout/orgChart1"/>
    <dgm:cxn modelId="{FCB0C3F6-FFA2-45B6-B4EE-9C68A6C4F5BF}" type="presParOf" srcId="{CE75E755-2EF4-415E-BA9D-AEF1182D4E39}" destId="{6DE1B4FA-168B-4AE8-A150-A0C878525647}" srcOrd="4" destOrd="0" presId="urn:microsoft.com/office/officeart/2005/8/layout/orgChart1"/>
    <dgm:cxn modelId="{CC13B53A-D5CF-4CFF-8819-2D00060C6A4E}" type="presParOf" srcId="{CE75E755-2EF4-415E-BA9D-AEF1182D4E39}" destId="{4A55D1B0-76F4-40E3-B43C-28F4933C0736}" srcOrd="5" destOrd="0" presId="urn:microsoft.com/office/officeart/2005/8/layout/orgChart1"/>
    <dgm:cxn modelId="{005ABB44-68E5-45AD-8059-F687ACA53D22}" type="presParOf" srcId="{4A55D1B0-76F4-40E3-B43C-28F4933C0736}" destId="{A0737CE5-F5AC-42AC-A9A0-FDFBF325147A}" srcOrd="0" destOrd="0" presId="urn:microsoft.com/office/officeart/2005/8/layout/orgChart1"/>
    <dgm:cxn modelId="{28B4AD0D-8BAA-48CD-8358-43C707681A32}" type="presParOf" srcId="{A0737CE5-F5AC-42AC-A9A0-FDFBF325147A}" destId="{2A1F0646-C370-41D9-9284-CF1CCC5ADB2E}" srcOrd="0" destOrd="0" presId="urn:microsoft.com/office/officeart/2005/8/layout/orgChart1"/>
    <dgm:cxn modelId="{59699E88-F7AF-4FA0-B87B-CFACC1DBD669}" type="presParOf" srcId="{A0737CE5-F5AC-42AC-A9A0-FDFBF325147A}" destId="{76016B75-4919-4A68-9118-162330866D66}" srcOrd="1" destOrd="0" presId="urn:microsoft.com/office/officeart/2005/8/layout/orgChart1"/>
    <dgm:cxn modelId="{43046F80-1BB2-45B2-83B8-48B30E293B2B}" type="presParOf" srcId="{4A55D1B0-76F4-40E3-B43C-28F4933C0736}" destId="{7BF7BB0A-ECF1-4B28-8840-ECC93597F45F}" srcOrd="1" destOrd="0" presId="urn:microsoft.com/office/officeart/2005/8/layout/orgChart1"/>
    <dgm:cxn modelId="{376A7B31-AA51-40D6-8A19-972BB310EF2C}" type="presParOf" srcId="{4A55D1B0-76F4-40E3-B43C-28F4933C0736}" destId="{3683F47C-D96D-4FF3-AF50-28CBE38600E2}" srcOrd="2" destOrd="0" presId="urn:microsoft.com/office/officeart/2005/8/layout/orgChart1"/>
    <dgm:cxn modelId="{234A126D-0CA3-49BA-A474-84AD83183F79}" type="presParOf" srcId="{9EB6FEE8-9D5B-4A9A-9358-59404D809BE2}" destId="{704720F4-286A-41FE-8FE4-FA2A69830CF1}" srcOrd="2" destOrd="0" presId="urn:microsoft.com/office/officeart/2005/8/layout/orgChart1"/>
    <dgm:cxn modelId="{65D16ADE-F71B-4DA2-B1AA-94C45224C197}" type="presParOf" srcId="{CA552A63-923A-4014-BD97-3503385C85C3}" destId="{40C47106-B189-4EC7-9771-6E0ABBB4287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3DE62-DB51-44CE-B893-FB4E163F8D63}">
      <dsp:nvSpPr>
        <dsp:cNvPr id="0" name=""/>
        <dsp:cNvSpPr/>
      </dsp:nvSpPr>
      <dsp:spPr>
        <a:xfrm>
          <a:off x="2739" y="484182"/>
          <a:ext cx="849347" cy="1011254"/>
        </a:xfrm>
        <a:prstGeom prst="roundRect">
          <a:avLst>
            <a:gd name="adj" fmla="val 10000"/>
          </a:avLst>
        </a:prstGeo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 lastClr="FFFFFF"/>
              </a:solidFill>
              <a:latin typeface="Trebuchet MS" panose="020B0603020202020204"/>
              <a:ea typeface="+mn-ea"/>
              <a:cs typeface="+mn-cs"/>
            </a:rPr>
            <a:t>Convert Real world problem to a prediction task </a:t>
          </a:r>
        </a:p>
      </dsp:txBody>
      <dsp:txXfrm>
        <a:off x="27616" y="509059"/>
        <a:ext cx="799593" cy="961500"/>
      </dsp:txXfrm>
    </dsp:sp>
    <dsp:sp modelId="{34662804-4B67-4717-9DA9-B5E719F86696}">
      <dsp:nvSpPr>
        <dsp:cNvPr id="0" name=""/>
        <dsp:cNvSpPr/>
      </dsp:nvSpPr>
      <dsp:spPr>
        <a:xfrm>
          <a:off x="937021" y="884490"/>
          <a:ext cx="180061" cy="210638"/>
        </a:xfrm>
        <a:prstGeom prst="rightArrow">
          <a:avLst>
            <a:gd name="adj1" fmla="val 60000"/>
            <a:gd name="adj2" fmla="val 50000"/>
          </a:avLst>
        </a:prstGeom>
        <a:solidFill>
          <a:srgbClr val="F0941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solidFill>
              <a:sysClr val="window" lastClr="FFFFFF"/>
            </a:solidFill>
            <a:latin typeface="Trebuchet MS" panose="020B0603020202020204"/>
            <a:ea typeface="+mn-ea"/>
            <a:cs typeface="+mn-cs"/>
          </a:endParaRPr>
        </a:p>
      </dsp:txBody>
      <dsp:txXfrm>
        <a:off x="937021" y="926618"/>
        <a:ext cx="126043" cy="126382"/>
      </dsp:txXfrm>
    </dsp:sp>
    <dsp:sp modelId="{1BB3E1E8-780E-4B29-9783-9288252E73EE}">
      <dsp:nvSpPr>
        <dsp:cNvPr id="0" name=""/>
        <dsp:cNvSpPr/>
      </dsp:nvSpPr>
      <dsp:spPr>
        <a:xfrm>
          <a:off x="1191826" y="484182"/>
          <a:ext cx="849347" cy="1011254"/>
        </a:xfrm>
        <a:prstGeom prst="roundRect">
          <a:avLst>
            <a:gd name="adj" fmla="val 10000"/>
          </a:avLst>
        </a:prstGeo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 lastClr="FFFFFF"/>
              </a:solidFill>
              <a:latin typeface="Trebuchet MS" panose="020B0603020202020204"/>
              <a:ea typeface="+mn-ea"/>
              <a:cs typeface="+mn-cs"/>
            </a:rPr>
            <a:t>Gather training data </a:t>
          </a:r>
        </a:p>
      </dsp:txBody>
      <dsp:txXfrm>
        <a:off x="1216703" y="509059"/>
        <a:ext cx="799593" cy="961500"/>
      </dsp:txXfrm>
    </dsp:sp>
    <dsp:sp modelId="{881FA282-A61E-4619-AE00-12CA1C57D71F}">
      <dsp:nvSpPr>
        <dsp:cNvPr id="0" name=""/>
        <dsp:cNvSpPr/>
      </dsp:nvSpPr>
      <dsp:spPr>
        <a:xfrm>
          <a:off x="2126108" y="884490"/>
          <a:ext cx="180061" cy="210638"/>
        </a:xfrm>
        <a:prstGeom prst="rightArrow">
          <a:avLst>
            <a:gd name="adj1" fmla="val 60000"/>
            <a:gd name="adj2" fmla="val 50000"/>
          </a:avLst>
        </a:prstGeom>
        <a:solidFill>
          <a:srgbClr val="F0941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solidFill>
              <a:sysClr val="window" lastClr="FFFFFF"/>
            </a:solidFill>
            <a:latin typeface="Trebuchet MS" panose="020B0603020202020204"/>
            <a:ea typeface="+mn-ea"/>
            <a:cs typeface="+mn-cs"/>
          </a:endParaRPr>
        </a:p>
      </dsp:txBody>
      <dsp:txXfrm>
        <a:off x="2126108" y="926618"/>
        <a:ext cx="126043" cy="126382"/>
      </dsp:txXfrm>
    </dsp:sp>
    <dsp:sp modelId="{6F588A40-C63F-4FE9-A7F2-416A03046ED7}">
      <dsp:nvSpPr>
        <dsp:cNvPr id="0" name=""/>
        <dsp:cNvSpPr/>
      </dsp:nvSpPr>
      <dsp:spPr>
        <a:xfrm>
          <a:off x="2380912" y="484182"/>
          <a:ext cx="849347" cy="1011254"/>
        </a:xfrm>
        <a:prstGeom prst="roundRect">
          <a:avLst>
            <a:gd name="adj" fmla="val 10000"/>
          </a:avLst>
        </a:prstGeo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 lastClr="FFFFFF"/>
              </a:solidFill>
              <a:latin typeface="Trebuchet MS" panose="020B0603020202020204"/>
              <a:ea typeface="+mn-ea"/>
              <a:cs typeface="+mn-cs"/>
            </a:rPr>
            <a:t>Create Features </a:t>
          </a:r>
        </a:p>
      </dsp:txBody>
      <dsp:txXfrm>
        <a:off x="2405789" y="509059"/>
        <a:ext cx="799593" cy="961500"/>
      </dsp:txXfrm>
    </dsp:sp>
    <dsp:sp modelId="{92115310-59E3-4333-AB0E-445E83F362EC}">
      <dsp:nvSpPr>
        <dsp:cNvPr id="0" name=""/>
        <dsp:cNvSpPr/>
      </dsp:nvSpPr>
      <dsp:spPr>
        <a:xfrm>
          <a:off x="3315194" y="884490"/>
          <a:ext cx="180061" cy="210638"/>
        </a:xfrm>
        <a:prstGeom prst="rightArrow">
          <a:avLst>
            <a:gd name="adj1" fmla="val 60000"/>
            <a:gd name="adj2" fmla="val 50000"/>
          </a:avLst>
        </a:prstGeom>
        <a:solidFill>
          <a:srgbClr val="F0941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solidFill>
              <a:sysClr val="window" lastClr="FFFFFF"/>
            </a:solidFill>
            <a:latin typeface="Trebuchet MS" panose="020B0603020202020204"/>
            <a:ea typeface="+mn-ea"/>
            <a:cs typeface="+mn-cs"/>
          </a:endParaRPr>
        </a:p>
      </dsp:txBody>
      <dsp:txXfrm>
        <a:off x="3315194" y="926618"/>
        <a:ext cx="126043" cy="126382"/>
      </dsp:txXfrm>
    </dsp:sp>
    <dsp:sp modelId="{8E92F71B-B976-4852-88F7-6135E6DA4904}">
      <dsp:nvSpPr>
        <dsp:cNvPr id="0" name=""/>
        <dsp:cNvSpPr/>
      </dsp:nvSpPr>
      <dsp:spPr>
        <a:xfrm>
          <a:off x="3569998" y="484182"/>
          <a:ext cx="849347" cy="1011254"/>
        </a:xfrm>
        <a:prstGeom prst="roundRect">
          <a:avLst>
            <a:gd name="adj" fmla="val 10000"/>
          </a:avLst>
        </a:prstGeo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 lastClr="FFFFFF"/>
              </a:solidFill>
              <a:latin typeface="Trebuchet MS" panose="020B0603020202020204"/>
              <a:ea typeface="+mn-ea"/>
              <a:cs typeface="+mn-cs"/>
            </a:rPr>
            <a:t>Train a model, tune parameters </a:t>
          </a:r>
        </a:p>
      </dsp:txBody>
      <dsp:txXfrm>
        <a:off x="3594875" y="509059"/>
        <a:ext cx="799593" cy="961500"/>
      </dsp:txXfrm>
    </dsp:sp>
    <dsp:sp modelId="{24B62CC9-D9E4-4FF1-AD36-5395557177FD}">
      <dsp:nvSpPr>
        <dsp:cNvPr id="0" name=""/>
        <dsp:cNvSpPr/>
      </dsp:nvSpPr>
      <dsp:spPr>
        <a:xfrm>
          <a:off x="4504280" y="884490"/>
          <a:ext cx="180061" cy="210638"/>
        </a:xfrm>
        <a:prstGeom prst="rightArrow">
          <a:avLst>
            <a:gd name="adj1" fmla="val 60000"/>
            <a:gd name="adj2" fmla="val 50000"/>
          </a:avLst>
        </a:prstGeom>
        <a:solidFill>
          <a:srgbClr val="F0941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dirty="0">
            <a:solidFill>
              <a:sysClr val="window" lastClr="FFFFFF"/>
            </a:solidFill>
            <a:latin typeface="Trebuchet MS" panose="020B0603020202020204"/>
            <a:ea typeface="+mn-ea"/>
            <a:cs typeface="+mn-cs"/>
          </a:endParaRPr>
        </a:p>
      </dsp:txBody>
      <dsp:txXfrm>
        <a:off x="4504280" y="926618"/>
        <a:ext cx="126043" cy="126382"/>
      </dsp:txXfrm>
    </dsp:sp>
    <dsp:sp modelId="{341E672F-A070-4B73-BADA-3CB2936BEE6C}">
      <dsp:nvSpPr>
        <dsp:cNvPr id="0" name=""/>
        <dsp:cNvSpPr/>
      </dsp:nvSpPr>
      <dsp:spPr>
        <a:xfrm>
          <a:off x="4759084" y="484182"/>
          <a:ext cx="849347" cy="1011254"/>
        </a:xfrm>
        <a:prstGeom prst="roundRect">
          <a:avLst>
            <a:gd name="adj" fmla="val 10000"/>
          </a:avLst>
        </a:prstGeom>
        <a:solidFill>
          <a:srgbClr val="F09415">
            <a:hueOff val="0"/>
            <a:satOff val="0"/>
            <a:lumOff val="0"/>
            <a:alphaOff val="0"/>
          </a:srgbClr>
        </a:solidFill>
        <a:ln w="12700" cap="flat" cmpd="sng" algn="ctr">
          <a:solidFill>
            <a:sysClr val="window" lastClr="FFFFFF">
              <a:hueOff val="0"/>
              <a:satOff val="0"/>
              <a:lumOff val="0"/>
              <a:alphaOff val="0"/>
            </a:sys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ysClr val="window" lastClr="FFFFFF"/>
              </a:solidFill>
              <a:latin typeface="Trebuchet MS" panose="020B0603020202020204"/>
              <a:ea typeface="+mn-ea"/>
              <a:cs typeface="+mn-cs"/>
            </a:rPr>
            <a:t>Evaluate the model</a:t>
          </a:r>
        </a:p>
      </dsp:txBody>
      <dsp:txXfrm>
        <a:off x="4783961" y="509059"/>
        <a:ext cx="799593" cy="961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1B4FA-168B-4AE8-A150-A0C878525647}">
      <dsp:nvSpPr>
        <dsp:cNvPr id="0" name=""/>
        <dsp:cNvSpPr/>
      </dsp:nvSpPr>
      <dsp:spPr>
        <a:xfrm>
          <a:off x="6098526" y="1768799"/>
          <a:ext cx="173794" cy="2916117"/>
        </a:xfrm>
        <a:custGeom>
          <a:avLst/>
          <a:gdLst/>
          <a:ahLst/>
          <a:cxnLst/>
          <a:rect l="0" t="0" r="0" b="0"/>
          <a:pathLst>
            <a:path>
              <a:moveTo>
                <a:pt x="0" y="0"/>
              </a:moveTo>
              <a:lnTo>
                <a:pt x="0" y="2916117"/>
              </a:lnTo>
              <a:lnTo>
                <a:pt x="173794" y="291611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E6E85-41C5-4718-A5B7-5F38FE0F92C6}">
      <dsp:nvSpPr>
        <dsp:cNvPr id="0" name=""/>
        <dsp:cNvSpPr/>
      </dsp:nvSpPr>
      <dsp:spPr>
        <a:xfrm>
          <a:off x="6098526" y="1768799"/>
          <a:ext cx="173794" cy="2055978"/>
        </a:xfrm>
        <a:custGeom>
          <a:avLst/>
          <a:gdLst/>
          <a:ahLst/>
          <a:cxnLst/>
          <a:rect l="0" t="0" r="0" b="0"/>
          <a:pathLst>
            <a:path>
              <a:moveTo>
                <a:pt x="0" y="0"/>
              </a:moveTo>
              <a:lnTo>
                <a:pt x="0" y="2055978"/>
              </a:lnTo>
              <a:lnTo>
                <a:pt x="173794" y="205597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5BDA13-0E05-48CB-8F29-68D0AE8872C3}">
      <dsp:nvSpPr>
        <dsp:cNvPr id="0" name=""/>
        <dsp:cNvSpPr/>
      </dsp:nvSpPr>
      <dsp:spPr>
        <a:xfrm>
          <a:off x="6098526" y="1768799"/>
          <a:ext cx="173794" cy="772232"/>
        </a:xfrm>
        <a:custGeom>
          <a:avLst/>
          <a:gdLst/>
          <a:ahLst/>
          <a:cxnLst/>
          <a:rect l="0" t="0" r="0" b="0"/>
          <a:pathLst>
            <a:path>
              <a:moveTo>
                <a:pt x="0" y="0"/>
              </a:moveTo>
              <a:lnTo>
                <a:pt x="0" y="772232"/>
              </a:lnTo>
              <a:lnTo>
                <a:pt x="173794" y="77223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6963F-3183-4061-AB54-02014B9473FE}">
      <dsp:nvSpPr>
        <dsp:cNvPr id="0" name=""/>
        <dsp:cNvSpPr/>
      </dsp:nvSpPr>
      <dsp:spPr>
        <a:xfrm>
          <a:off x="5019445" y="1230702"/>
          <a:ext cx="1542532" cy="159155"/>
        </a:xfrm>
        <a:custGeom>
          <a:avLst/>
          <a:gdLst/>
          <a:ahLst/>
          <a:cxnLst/>
          <a:rect l="0" t="0" r="0" b="0"/>
          <a:pathLst>
            <a:path>
              <a:moveTo>
                <a:pt x="0" y="0"/>
              </a:moveTo>
              <a:lnTo>
                <a:pt x="0" y="79577"/>
              </a:lnTo>
              <a:lnTo>
                <a:pt x="1542532" y="79577"/>
              </a:lnTo>
              <a:lnTo>
                <a:pt x="1542532" y="15915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B5CEE6-94EA-4ECC-9B26-D0FB05CB20CF}">
      <dsp:nvSpPr>
        <dsp:cNvPr id="0" name=""/>
        <dsp:cNvSpPr/>
      </dsp:nvSpPr>
      <dsp:spPr>
        <a:xfrm>
          <a:off x="4137583" y="2263887"/>
          <a:ext cx="183140" cy="1913189"/>
        </a:xfrm>
        <a:custGeom>
          <a:avLst/>
          <a:gdLst/>
          <a:ahLst/>
          <a:cxnLst/>
          <a:rect l="0" t="0" r="0" b="0"/>
          <a:pathLst>
            <a:path>
              <a:moveTo>
                <a:pt x="0" y="0"/>
              </a:moveTo>
              <a:lnTo>
                <a:pt x="0" y="1913189"/>
              </a:lnTo>
              <a:lnTo>
                <a:pt x="183140" y="191318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865D3F-EFF2-4B11-8878-3BB31B98CEAF}">
      <dsp:nvSpPr>
        <dsp:cNvPr id="0" name=""/>
        <dsp:cNvSpPr/>
      </dsp:nvSpPr>
      <dsp:spPr>
        <a:xfrm>
          <a:off x="4137583" y="2263887"/>
          <a:ext cx="183140" cy="1183769"/>
        </a:xfrm>
        <a:custGeom>
          <a:avLst/>
          <a:gdLst/>
          <a:ahLst/>
          <a:cxnLst/>
          <a:rect l="0" t="0" r="0" b="0"/>
          <a:pathLst>
            <a:path>
              <a:moveTo>
                <a:pt x="0" y="0"/>
              </a:moveTo>
              <a:lnTo>
                <a:pt x="0" y="1183769"/>
              </a:lnTo>
              <a:lnTo>
                <a:pt x="183140" y="118376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30C51D-C85C-4CAB-AF0D-9D553EEB3D55}">
      <dsp:nvSpPr>
        <dsp:cNvPr id="0" name=""/>
        <dsp:cNvSpPr/>
      </dsp:nvSpPr>
      <dsp:spPr>
        <a:xfrm>
          <a:off x="4137583" y="2263887"/>
          <a:ext cx="183140" cy="479090"/>
        </a:xfrm>
        <a:custGeom>
          <a:avLst/>
          <a:gdLst/>
          <a:ahLst/>
          <a:cxnLst/>
          <a:rect l="0" t="0" r="0" b="0"/>
          <a:pathLst>
            <a:path>
              <a:moveTo>
                <a:pt x="0" y="0"/>
              </a:moveTo>
              <a:lnTo>
                <a:pt x="0" y="479090"/>
              </a:lnTo>
              <a:lnTo>
                <a:pt x="183140" y="4790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1DD918-42A0-47C4-94E2-109AAD0B4D5E}">
      <dsp:nvSpPr>
        <dsp:cNvPr id="0" name=""/>
        <dsp:cNvSpPr/>
      </dsp:nvSpPr>
      <dsp:spPr>
        <a:xfrm>
          <a:off x="3276540" y="1768799"/>
          <a:ext cx="1349417" cy="159155"/>
        </a:xfrm>
        <a:custGeom>
          <a:avLst/>
          <a:gdLst/>
          <a:ahLst/>
          <a:cxnLst/>
          <a:rect l="0" t="0" r="0" b="0"/>
          <a:pathLst>
            <a:path>
              <a:moveTo>
                <a:pt x="0" y="0"/>
              </a:moveTo>
              <a:lnTo>
                <a:pt x="0" y="79577"/>
              </a:lnTo>
              <a:lnTo>
                <a:pt x="1349417" y="79577"/>
              </a:lnTo>
              <a:lnTo>
                <a:pt x="1349417" y="1591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776C7E-2E27-409C-A877-65CD6F6BA0AB}">
      <dsp:nvSpPr>
        <dsp:cNvPr id="0" name=""/>
        <dsp:cNvSpPr/>
      </dsp:nvSpPr>
      <dsp:spPr>
        <a:xfrm>
          <a:off x="2874705" y="2923329"/>
          <a:ext cx="180897" cy="917899"/>
        </a:xfrm>
        <a:custGeom>
          <a:avLst/>
          <a:gdLst/>
          <a:ahLst/>
          <a:cxnLst/>
          <a:rect l="0" t="0" r="0" b="0"/>
          <a:pathLst>
            <a:path>
              <a:moveTo>
                <a:pt x="0" y="0"/>
              </a:moveTo>
              <a:lnTo>
                <a:pt x="0" y="917899"/>
              </a:lnTo>
              <a:lnTo>
                <a:pt x="180897" y="91789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3A5318-E5A7-4471-B8EE-CD156D0EAFFB}">
      <dsp:nvSpPr>
        <dsp:cNvPr id="0" name=""/>
        <dsp:cNvSpPr/>
      </dsp:nvSpPr>
      <dsp:spPr>
        <a:xfrm>
          <a:off x="2874705" y="2923329"/>
          <a:ext cx="180897" cy="364214"/>
        </a:xfrm>
        <a:custGeom>
          <a:avLst/>
          <a:gdLst/>
          <a:ahLst/>
          <a:cxnLst/>
          <a:rect l="0" t="0" r="0" b="0"/>
          <a:pathLst>
            <a:path>
              <a:moveTo>
                <a:pt x="0" y="0"/>
              </a:moveTo>
              <a:lnTo>
                <a:pt x="0" y="364214"/>
              </a:lnTo>
              <a:lnTo>
                <a:pt x="180897" y="3642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49C495-BDC4-43D0-A628-7EDA10E4B915}">
      <dsp:nvSpPr>
        <dsp:cNvPr id="0" name=""/>
        <dsp:cNvSpPr/>
      </dsp:nvSpPr>
      <dsp:spPr>
        <a:xfrm>
          <a:off x="1982069" y="2306901"/>
          <a:ext cx="1375029" cy="159155"/>
        </a:xfrm>
        <a:custGeom>
          <a:avLst/>
          <a:gdLst/>
          <a:ahLst/>
          <a:cxnLst/>
          <a:rect l="0" t="0" r="0" b="0"/>
          <a:pathLst>
            <a:path>
              <a:moveTo>
                <a:pt x="0" y="0"/>
              </a:moveTo>
              <a:lnTo>
                <a:pt x="0" y="79577"/>
              </a:lnTo>
              <a:lnTo>
                <a:pt x="1375029" y="79577"/>
              </a:lnTo>
              <a:lnTo>
                <a:pt x="1375029" y="15915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C5289B-1B0A-4D62-A514-A8044B12A600}">
      <dsp:nvSpPr>
        <dsp:cNvPr id="0" name=""/>
        <dsp:cNvSpPr/>
      </dsp:nvSpPr>
      <dsp:spPr>
        <a:xfrm>
          <a:off x="1234168" y="2844998"/>
          <a:ext cx="171369" cy="1486091"/>
        </a:xfrm>
        <a:custGeom>
          <a:avLst/>
          <a:gdLst/>
          <a:ahLst/>
          <a:cxnLst/>
          <a:rect l="0" t="0" r="0" b="0"/>
          <a:pathLst>
            <a:path>
              <a:moveTo>
                <a:pt x="0" y="0"/>
              </a:moveTo>
              <a:lnTo>
                <a:pt x="0" y="1486091"/>
              </a:lnTo>
              <a:lnTo>
                <a:pt x="171369" y="148609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F88961-74BF-456F-A327-35D7F2405B7A}">
      <dsp:nvSpPr>
        <dsp:cNvPr id="0" name=""/>
        <dsp:cNvSpPr/>
      </dsp:nvSpPr>
      <dsp:spPr>
        <a:xfrm>
          <a:off x="1234168" y="2844998"/>
          <a:ext cx="171369" cy="540488"/>
        </a:xfrm>
        <a:custGeom>
          <a:avLst/>
          <a:gdLst/>
          <a:ahLst/>
          <a:cxnLst/>
          <a:rect l="0" t="0" r="0" b="0"/>
          <a:pathLst>
            <a:path>
              <a:moveTo>
                <a:pt x="0" y="0"/>
              </a:moveTo>
              <a:lnTo>
                <a:pt x="0" y="540488"/>
              </a:lnTo>
              <a:lnTo>
                <a:pt x="171369" y="54048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CFD33-FED9-4801-A4DA-0FCED85EF29E}">
      <dsp:nvSpPr>
        <dsp:cNvPr id="0" name=""/>
        <dsp:cNvSpPr/>
      </dsp:nvSpPr>
      <dsp:spPr>
        <a:xfrm>
          <a:off x="1691154" y="2306901"/>
          <a:ext cx="290914" cy="159155"/>
        </a:xfrm>
        <a:custGeom>
          <a:avLst/>
          <a:gdLst/>
          <a:ahLst/>
          <a:cxnLst/>
          <a:rect l="0" t="0" r="0" b="0"/>
          <a:pathLst>
            <a:path>
              <a:moveTo>
                <a:pt x="290914" y="0"/>
              </a:moveTo>
              <a:lnTo>
                <a:pt x="290914" y="79577"/>
              </a:lnTo>
              <a:lnTo>
                <a:pt x="0" y="79577"/>
              </a:lnTo>
              <a:lnTo>
                <a:pt x="0" y="15915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844FF1-EB9E-42FF-AE64-75A0F66DF8D8}">
      <dsp:nvSpPr>
        <dsp:cNvPr id="0" name=""/>
        <dsp:cNvSpPr/>
      </dsp:nvSpPr>
      <dsp:spPr>
        <a:xfrm>
          <a:off x="97305" y="2919987"/>
          <a:ext cx="139886" cy="1516576"/>
        </a:xfrm>
        <a:custGeom>
          <a:avLst/>
          <a:gdLst/>
          <a:ahLst/>
          <a:cxnLst/>
          <a:rect l="0" t="0" r="0" b="0"/>
          <a:pathLst>
            <a:path>
              <a:moveTo>
                <a:pt x="0" y="0"/>
              </a:moveTo>
              <a:lnTo>
                <a:pt x="0" y="1516576"/>
              </a:lnTo>
              <a:lnTo>
                <a:pt x="139886" y="15165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EA747C-264E-4040-9A6E-1EAFA7E18CBF}">
      <dsp:nvSpPr>
        <dsp:cNvPr id="0" name=""/>
        <dsp:cNvSpPr/>
      </dsp:nvSpPr>
      <dsp:spPr>
        <a:xfrm>
          <a:off x="97305" y="2919987"/>
          <a:ext cx="139886" cy="561614"/>
        </a:xfrm>
        <a:custGeom>
          <a:avLst/>
          <a:gdLst/>
          <a:ahLst/>
          <a:cxnLst/>
          <a:rect l="0" t="0" r="0" b="0"/>
          <a:pathLst>
            <a:path>
              <a:moveTo>
                <a:pt x="0" y="0"/>
              </a:moveTo>
              <a:lnTo>
                <a:pt x="0" y="561614"/>
              </a:lnTo>
              <a:lnTo>
                <a:pt x="139886" y="561614"/>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B6EF96-7316-4363-B812-EE4DF84385EA}">
      <dsp:nvSpPr>
        <dsp:cNvPr id="0" name=""/>
        <dsp:cNvSpPr/>
      </dsp:nvSpPr>
      <dsp:spPr>
        <a:xfrm>
          <a:off x="470336" y="2306901"/>
          <a:ext cx="1511733" cy="159155"/>
        </a:xfrm>
        <a:custGeom>
          <a:avLst/>
          <a:gdLst/>
          <a:ahLst/>
          <a:cxnLst/>
          <a:rect l="0" t="0" r="0" b="0"/>
          <a:pathLst>
            <a:path>
              <a:moveTo>
                <a:pt x="1511733" y="0"/>
              </a:moveTo>
              <a:lnTo>
                <a:pt x="1511733" y="79577"/>
              </a:lnTo>
              <a:lnTo>
                <a:pt x="0" y="79577"/>
              </a:lnTo>
              <a:lnTo>
                <a:pt x="0" y="15915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4E6EEA-E26E-44EC-AFAD-7FA39A3CED4C}">
      <dsp:nvSpPr>
        <dsp:cNvPr id="0" name=""/>
        <dsp:cNvSpPr/>
      </dsp:nvSpPr>
      <dsp:spPr>
        <a:xfrm>
          <a:off x="1982069" y="1768799"/>
          <a:ext cx="1294471" cy="159155"/>
        </a:xfrm>
        <a:custGeom>
          <a:avLst/>
          <a:gdLst/>
          <a:ahLst/>
          <a:cxnLst/>
          <a:rect l="0" t="0" r="0" b="0"/>
          <a:pathLst>
            <a:path>
              <a:moveTo>
                <a:pt x="1294471" y="0"/>
              </a:moveTo>
              <a:lnTo>
                <a:pt x="1294471" y="79577"/>
              </a:lnTo>
              <a:lnTo>
                <a:pt x="0" y="79577"/>
              </a:lnTo>
              <a:lnTo>
                <a:pt x="0" y="1591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6E4247-0C43-4CAF-A618-F0256E24BBB7}">
      <dsp:nvSpPr>
        <dsp:cNvPr id="0" name=""/>
        <dsp:cNvSpPr/>
      </dsp:nvSpPr>
      <dsp:spPr>
        <a:xfrm>
          <a:off x="3276540" y="1230702"/>
          <a:ext cx="1742905" cy="159155"/>
        </a:xfrm>
        <a:custGeom>
          <a:avLst/>
          <a:gdLst/>
          <a:ahLst/>
          <a:cxnLst/>
          <a:rect l="0" t="0" r="0" b="0"/>
          <a:pathLst>
            <a:path>
              <a:moveTo>
                <a:pt x="1742905" y="0"/>
              </a:moveTo>
              <a:lnTo>
                <a:pt x="1742905" y="79577"/>
              </a:lnTo>
              <a:lnTo>
                <a:pt x="0" y="79577"/>
              </a:lnTo>
              <a:lnTo>
                <a:pt x="0" y="15915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A7ED5F-A243-4F91-8D17-1580308C74E6}">
      <dsp:nvSpPr>
        <dsp:cNvPr id="0" name=""/>
        <dsp:cNvSpPr/>
      </dsp:nvSpPr>
      <dsp:spPr>
        <a:xfrm>
          <a:off x="4311457" y="231011"/>
          <a:ext cx="1415977" cy="9996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 Science</a:t>
          </a:r>
        </a:p>
        <a:p>
          <a:pPr marL="0" lvl="0" indent="0" algn="ctr" defTabSz="533400">
            <a:lnSpc>
              <a:spcPct val="90000"/>
            </a:lnSpc>
            <a:spcBef>
              <a:spcPct val="0"/>
            </a:spcBef>
            <a:spcAft>
              <a:spcPct val="35000"/>
            </a:spcAft>
            <a:buNone/>
          </a:pPr>
          <a:r>
            <a:rPr lang="en-US" sz="1200" kern="1200" dirty="0"/>
            <a:t>Structured, Sequential</a:t>
          </a:r>
        </a:p>
      </dsp:txBody>
      <dsp:txXfrm>
        <a:off x="4311457" y="231011"/>
        <a:ext cx="1415977" cy="999690"/>
      </dsp:txXfrm>
    </dsp:sp>
    <dsp:sp modelId="{845BD8FD-9A56-47D9-A5BB-B96378EEA845}">
      <dsp:nvSpPr>
        <dsp:cNvPr id="0" name=""/>
        <dsp:cNvSpPr/>
      </dsp:nvSpPr>
      <dsp:spPr>
        <a:xfrm>
          <a:off x="2897598" y="1389857"/>
          <a:ext cx="757883" cy="3789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ML</a:t>
          </a:r>
        </a:p>
      </dsp:txBody>
      <dsp:txXfrm>
        <a:off x="2897598" y="1389857"/>
        <a:ext cx="757883" cy="378941"/>
      </dsp:txXfrm>
    </dsp:sp>
    <dsp:sp modelId="{2A9BC0DF-8F94-4999-8B1C-764C9FCAA682}">
      <dsp:nvSpPr>
        <dsp:cNvPr id="0" name=""/>
        <dsp:cNvSpPr/>
      </dsp:nvSpPr>
      <dsp:spPr>
        <a:xfrm>
          <a:off x="1316654" y="1927955"/>
          <a:ext cx="1330829" cy="378945"/>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Supervised</a:t>
          </a:r>
        </a:p>
      </dsp:txBody>
      <dsp:txXfrm>
        <a:off x="1316654" y="1927955"/>
        <a:ext cx="1330829" cy="378945"/>
      </dsp:txXfrm>
    </dsp:sp>
    <dsp:sp modelId="{ACD60258-9F4C-44B1-90E0-A6AF62B46233}">
      <dsp:nvSpPr>
        <dsp:cNvPr id="0" name=""/>
        <dsp:cNvSpPr/>
      </dsp:nvSpPr>
      <dsp:spPr>
        <a:xfrm>
          <a:off x="4047" y="2466056"/>
          <a:ext cx="932576" cy="45393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Regression</a:t>
          </a:r>
        </a:p>
      </dsp:txBody>
      <dsp:txXfrm>
        <a:off x="4047" y="2466056"/>
        <a:ext cx="932576" cy="453930"/>
      </dsp:txXfrm>
    </dsp:sp>
    <dsp:sp modelId="{8B2891DB-ABE1-48F8-A1B8-8F9AE83A2FF5}">
      <dsp:nvSpPr>
        <dsp:cNvPr id="0" name=""/>
        <dsp:cNvSpPr/>
      </dsp:nvSpPr>
      <dsp:spPr>
        <a:xfrm>
          <a:off x="237192" y="3079143"/>
          <a:ext cx="1009190" cy="8049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C000"/>
              </a:solidFill>
            </a:rPr>
            <a:t>Linear</a:t>
          </a:r>
          <a:r>
            <a:rPr lang="en-US" sz="1100" kern="1200" dirty="0"/>
            <a:t>, Trees (RF), Neural nets, SVM, KNN, GBM</a:t>
          </a:r>
        </a:p>
      </dsp:txBody>
      <dsp:txXfrm>
        <a:off x="237192" y="3079143"/>
        <a:ext cx="1009190" cy="804918"/>
      </dsp:txXfrm>
    </dsp:sp>
    <dsp:sp modelId="{69A62815-0A30-4E00-9806-FDAB6D017383}">
      <dsp:nvSpPr>
        <dsp:cNvPr id="0" name=""/>
        <dsp:cNvSpPr/>
      </dsp:nvSpPr>
      <dsp:spPr>
        <a:xfrm>
          <a:off x="237192" y="4043217"/>
          <a:ext cx="1009190" cy="786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Time series</a:t>
          </a:r>
        </a:p>
        <a:p>
          <a:pPr marL="0" lvl="0" indent="0" algn="ctr" defTabSz="488950">
            <a:lnSpc>
              <a:spcPct val="90000"/>
            </a:lnSpc>
            <a:spcBef>
              <a:spcPct val="0"/>
            </a:spcBef>
            <a:spcAft>
              <a:spcPct val="35000"/>
            </a:spcAft>
            <a:buNone/>
          </a:pPr>
          <a:r>
            <a:rPr lang="en-US" sz="1100" kern="1200" dirty="0"/>
            <a:t>MA, </a:t>
          </a:r>
          <a:r>
            <a:rPr lang="en-US" sz="1100" b="1" kern="1200" dirty="0">
              <a:solidFill>
                <a:srgbClr val="FFC000"/>
              </a:solidFill>
            </a:rPr>
            <a:t>ARIMA</a:t>
          </a:r>
          <a:r>
            <a:rPr lang="en-US" sz="1100" kern="1200" dirty="0"/>
            <a:t>, Regression on time</a:t>
          </a:r>
        </a:p>
      </dsp:txBody>
      <dsp:txXfrm>
        <a:off x="237192" y="4043217"/>
        <a:ext cx="1009190" cy="786694"/>
      </dsp:txXfrm>
    </dsp:sp>
    <dsp:sp modelId="{4FB2B99B-EED2-46C5-9DD2-B50A20792051}">
      <dsp:nvSpPr>
        <dsp:cNvPr id="0" name=""/>
        <dsp:cNvSpPr/>
      </dsp:nvSpPr>
      <dsp:spPr>
        <a:xfrm>
          <a:off x="1119922" y="2466056"/>
          <a:ext cx="1142464" cy="3789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Classification</a:t>
          </a:r>
        </a:p>
      </dsp:txBody>
      <dsp:txXfrm>
        <a:off x="1119922" y="2466056"/>
        <a:ext cx="1142464" cy="378941"/>
      </dsp:txXfrm>
    </dsp:sp>
    <dsp:sp modelId="{0A96CB4A-1459-4E03-8D8D-2550547EC778}">
      <dsp:nvSpPr>
        <dsp:cNvPr id="0" name=""/>
        <dsp:cNvSpPr/>
      </dsp:nvSpPr>
      <dsp:spPr>
        <a:xfrm>
          <a:off x="1405538" y="3004154"/>
          <a:ext cx="1415348" cy="76266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C000"/>
              </a:solidFill>
            </a:rPr>
            <a:t>Logistic</a:t>
          </a:r>
          <a:r>
            <a:rPr lang="en-US" sz="1100" kern="1200" dirty="0"/>
            <a:t>, </a:t>
          </a:r>
          <a:r>
            <a:rPr lang="en-US" sz="1100" kern="1200" dirty="0">
              <a:solidFill>
                <a:srgbClr val="FFC000"/>
              </a:solidFill>
            </a:rPr>
            <a:t>Trees </a:t>
          </a:r>
          <a:r>
            <a:rPr lang="en-US" sz="1100" kern="1200" dirty="0"/>
            <a:t>(RF), Neural nets, SVM, NB, KNN, GBM</a:t>
          </a:r>
        </a:p>
      </dsp:txBody>
      <dsp:txXfrm>
        <a:off x="1405538" y="3004154"/>
        <a:ext cx="1415348" cy="762666"/>
      </dsp:txXfrm>
    </dsp:sp>
    <dsp:sp modelId="{A39C6B76-F09B-42A5-A61B-86B205320E8E}">
      <dsp:nvSpPr>
        <dsp:cNvPr id="0" name=""/>
        <dsp:cNvSpPr/>
      </dsp:nvSpPr>
      <dsp:spPr>
        <a:xfrm>
          <a:off x="1405538" y="3925976"/>
          <a:ext cx="1490909" cy="8102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Anamoly</a:t>
          </a:r>
        </a:p>
        <a:p>
          <a:pPr marL="0" lvl="0" indent="0" algn="ctr" defTabSz="533400">
            <a:lnSpc>
              <a:spcPct val="90000"/>
            </a:lnSpc>
            <a:spcBef>
              <a:spcPct val="0"/>
            </a:spcBef>
            <a:spcAft>
              <a:spcPct val="35000"/>
            </a:spcAft>
            <a:buNone/>
          </a:pPr>
          <a:r>
            <a:rPr lang="en-US" sz="1200" b="1" kern="1200" dirty="0">
              <a:solidFill>
                <a:srgbClr val="FFC000"/>
              </a:solidFill>
            </a:rPr>
            <a:t>Statistical analysis</a:t>
          </a:r>
        </a:p>
      </dsp:txBody>
      <dsp:txXfrm>
        <a:off x="1405538" y="3925976"/>
        <a:ext cx="1490909" cy="810227"/>
      </dsp:txXfrm>
    </dsp:sp>
    <dsp:sp modelId="{7766477D-95D1-4A9C-93C5-09DED062C3AE}">
      <dsp:nvSpPr>
        <dsp:cNvPr id="0" name=""/>
        <dsp:cNvSpPr/>
      </dsp:nvSpPr>
      <dsp:spPr>
        <a:xfrm>
          <a:off x="2754107" y="2466056"/>
          <a:ext cx="1205982" cy="45727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Simulations and Optimization</a:t>
          </a:r>
        </a:p>
      </dsp:txBody>
      <dsp:txXfrm>
        <a:off x="2754107" y="2466056"/>
        <a:ext cx="1205982" cy="457273"/>
      </dsp:txXfrm>
    </dsp:sp>
    <dsp:sp modelId="{F726432A-2750-4DD5-917C-9E90EB2FBBB1}">
      <dsp:nvSpPr>
        <dsp:cNvPr id="0" name=""/>
        <dsp:cNvSpPr/>
      </dsp:nvSpPr>
      <dsp:spPr>
        <a:xfrm>
          <a:off x="3055603" y="3082485"/>
          <a:ext cx="1067244" cy="41011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MonteCarlo</a:t>
          </a:r>
        </a:p>
      </dsp:txBody>
      <dsp:txXfrm>
        <a:off x="3055603" y="3082485"/>
        <a:ext cx="1067244" cy="410117"/>
      </dsp:txXfrm>
    </dsp:sp>
    <dsp:sp modelId="{F45BFF85-373F-4C4D-9A85-F8D07C297BE8}">
      <dsp:nvSpPr>
        <dsp:cNvPr id="0" name=""/>
        <dsp:cNvSpPr/>
      </dsp:nvSpPr>
      <dsp:spPr>
        <a:xfrm>
          <a:off x="3055603" y="3651758"/>
          <a:ext cx="1105964" cy="37894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C000"/>
              </a:solidFill>
            </a:rPr>
            <a:t>Linear programming</a:t>
          </a:r>
          <a:r>
            <a:rPr lang="en-US" sz="1200" kern="1200" dirty="0"/>
            <a:t> </a:t>
          </a:r>
        </a:p>
      </dsp:txBody>
      <dsp:txXfrm>
        <a:off x="3055603" y="3651758"/>
        <a:ext cx="1105964" cy="378941"/>
      </dsp:txXfrm>
    </dsp:sp>
    <dsp:sp modelId="{A38416D0-64FE-4E75-BF39-58001D29FC36}">
      <dsp:nvSpPr>
        <dsp:cNvPr id="0" name=""/>
        <dsp:cNvSpPr/>
      </dsp:nvSpPr>
      <dsp:spPr>
        <a:xfrm>
          <a:off x="4015489" y="1927955"/>
          <a:ext cx="1220935" cy="33593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Unsupervised</a:t>
          </a:r>
        </a:p>
      </dsp:txBody>
      <dsp:txXfrm>
        <a:off x="4015489" y="1927955"/>
        <a:ext cx="1220935" cy="335932"/>
      </dsp:txXfrm>
    </dsp:sp>
    <dsp:sp modelId="{ACAA3C4D-4058-4986-A530-F98092514E96}">
      <dsp:nvSpPr>
        <dsp:cNvPr id="0" name=""/>
        <dsp:cNvSpPr/>
      </dsp:nvSpPr>
      <dsp:spPr>
        <a:xfrm>
          <a:off x="4320723" y="2423043"/>
          <a:ext cx="1551001" cy="63987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Segmentation</a:t>
          </a:r>
        </a:p>
        <a:p>
          <a:pPr marL="0" lvl="0" indent="0" algn="ctr" defTabSz="488950">
            <a:lnSpc>
              <a:spcPct val="90000"/>
            </a:lnSpc>
            <a:spcBef>
              <a:spcPct val="0"/>
            </a:spcBef>
            <a:spcAft>
              <a:spcPct val="35000"/>
            </a:spcAft>
            <a:buNone/>
          </a:pPr>
          <a:r>
            <a:rPr lang="en-US" sz="1100" b="1" kern="1200" dirty="0">
              <a:solidFill>
                <a:srgbClr val="FFC000"/>
              </a:solidFill>
            </a:rPr>
            <a:t>K-means</a:t>
          </a:r>
          <a:r>
            <a:rPr lang="en-US" sz="1100" kern="1200" dirty="0"/>
            <a:t>, Hierarchical, DB Scan</a:t>
          </a:r>
        </a:p>
      </dsp:txBody>
      <dsp:txXfrm>
        <a:off x="4320723" y="2423043"/>
        <a:ext cx="1551001" cy="639870"/>
      </dsp:txXfrm>
    </dsp:sp>
    <dsp:sp modelId="{0A188850-D8ED-41F5-B7A4-18856466CA97}">
      <dsp:nvSpPr>
        <dsp:cNvPr id="0" name=""/>
        <dsp:cNvSpPr/>
      </dsp:nvSpPr>
      <dsp:spPr>
        <a:xfrm>
          <a:off x="4320723" y="3222068"/>
          <a:ext cx="1792441" cy="4511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Feature engineering</a:t>
          </a:r>
        </a:p>
        <a:p>
          <a:pPr marL="0" lvl="0" indent="0" algn="ctr" defTabSz="533400">
            <a:lnSpc>
              <a:spcPct val="90000"/>
            </a:lnSpc>
            <a:spcBef>
              <a:spcPct val="0"/>
            </a:spcBef>
            <a:spcAft>
              <a:spcPct val="35000"/>
            </a:spcAft>
            <a:buNone/>
          </a:pPr>
          <a:r>
            <a:rPr lang="en-US" sz="1200" b="1" kern="1200" dirty="0">
              <a:solidFill>
                <a:srgbClr val="FFC000"/>
              </a:solidFill>
            </a:rPr>
            <a:t>PCA</a:t>
          </a:r>
          <a:endParaRPr lang="en-US" sz="1200" kern="1200" dirty="0"/>
        </a:p>
      </dsp:txBody>
      <dsp:txXfrm>
        <a:off x="4320723" y="3222068"/>
        <a:ext cx="1792441" cy="451175"/>
      </dsp:txXfrm>
    </dsp:sp>
    <dsp:sp modelId="{EC44155C-5A33-4C45-A46B-D8B4476D97DD}">
      <dsp:nvSpPr>
        <dsp:cNvPr id="0" name=""/>
        <dsp:cNvSpPr/>
      </dsp:nvSpPr>
      <dsp:spPr>
        <a:xfrm>
          <a:off x="4320723" y="3832400"/>
          <a:ext cx="1751841" cy="6893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Recommendations</a:t>
          </a:r>
        </a:p>
        <a:p>
          <a:pPr marL="0" lvl="0" indent="0" algn="ctr" defTabSz="533400">
            <a:lnSpc>
              <a:spcPct val="90000"/>
            </a:lnSpc>
            <a:spcBef>
              <a:spcPct val="0"/>
            </a:spcBef>
            <a:spcAft>
              <a:spcPct val="35000"/>
            </a:spcAft>
            <a:buNone/>
          </a:pPr>
          <a:r>
            <a:rPr lang="en-US" sz="1200" b="1" kern="1200" dirty="0">
              <a:solidFill>
                <a:srgbClr val="FFC000"/>
              </a:solidFill>
            </a:rPr>
            <a:t>Associations, Collaborative filtering</a:t>
          </a:r>
          <a:endParaRPr lang="en-US" sz="1200" kern="1200" dirty="0"/>
        </a:p>
      </dsp:txBody>
      <dsp:txXfrm>
        <a:off x="4320723" y="3832400"/>
        <a:ext cx="1751841" cy="689352"/>
      </dsp:txXfrm>
    </dsp:sp>
    <dsp:sp modelId="{4EC933B5-6D8C-431A-B4CA-74F1611E75A0}">
      <dsp:nvSpPr>
        <dsp:cNvPr id="0" name=""/>
        <dsp:cNvSpPr/>
      </dsp:nvSpPr>
      <dsp:spPr>
        <a:xfrm>
          <a:off x="5982663" y="1389857"/>
          <a:ext cx="1158630" cy="3789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Visualization</a:t>
          </a:r>
        </a:p>
      </dsp:txBody>
      <dsp:txXfrm>
        <a:off x="5982663" y="1389857"/>
        <a:ext cx="1158630" cy="378941"/>
      </dsp:txXfrm>
    </dsp:sp>
    <dsp:sp modelId="{C5338E2A-2A39-4882-AF77-DE872A1FFC62}">
      <dsp:nvSpPr>
        <dsp:cNvPr id="0" name=""/>
        <dsp:cNvSpPr/>
      </dsp:nvSpPr>
      <dsp:spPr>
        <a:xfrm>
          <a:off x="6272320" y="1927955"/>
          <a:ext cx="1697493" cy="1226153"/>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The science</a:t>
          </a:r>
        </a:p>
        <a:p>
          <a:pPr marL="0" lvl="0" indent="0" algn="ctr" defTabSz="533400">
            <a:lnSpc>
              <a:spcPct val="90000"/>
            </a:lnSpc>
            <a:spcBef>
              <a:spcPct val="0"/>
            </a:spcBef>
            <a:spcAft>
              <a:spcPct val="35000"/>
            </a:spcAft>
            <a:buNone/>
          </a:pPr>
          <a:r>
            <a:rPr lang="en-US" sz="1200" kern="1200" dirty="0"/>
            <a:t>Choosing the graph, choosing the mapping, axes</a:t>
          </a:r>
        </a:p>
      </dsp:txBody>
      <dsp:txXfrm>
        <a:off x="6272320" y="1927955"/>
        <a:ext cx="1697493" cy="1226153"/>
      </dsp:txXfrm>
    </dsp:sp>
    <dsp:sp modelId="{09D1BB84-9062-4B82-B161-0470A3C9AC0D}">
      <dsp:nvSpPr>
        <dsp:cNvPr id="0" name=""/>
        <dsp:cNvSpPr/>
      </dsp:nvSpPr>
      <dsp:spPr>
        <a:xfrm>
          <a:off x="6272320" y="3313264"/>
          <a:ext cx="2029431" cy="10230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The art</a:t>
          </a:r>
        </a:p>
        <a:p>
          <a:pPr marL="0" lvl="0" indent="0" algn="ctr" defTabSz="533400">
            <a:lnSpc>
              <a:spcPct val="90000"/>
            </a:lnSpc>
            <a:spcBef>
              <a:spcPct val="0"/>
            </a:spcBef>
            <a:spcAft>
              <a:spcPct val="35000"/>
            </a:spcAft>
            <a:buNone/>
          </a:pPr>
          <a:r>
            <a:rPr lang="en-US" sz="1200" kern="1200" dirty="0"/>
            <a:t>Clarity, transparency</a:t>
          </a:r>
        </a:p>
      </dsp:txBody>
      <dsp:txXfrm>
        <a:off x="6272320" y="3313264"/>
        <a:ext cx="2029431" cy="1023025"/>
      </dsp:txXfrm>
    </dsp:sp>
    <dsp:sp modelId="{2A1F0646-C370-41D9-9284-CF1CCC5ADB2E}">
      <dsp:nvSpPr>
        <dsp:cNvPr id="0" name=""/>
        <dsp:cNvSpPr/>
      </dsp:nvSpPr>
      <dsp:spPr>
        <a:xfrm>
          <a:off x="6272320" y="4495446"/>
          <a:ext cx="757883" cy="37894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FFC000"/>
              </a:solidFill>
            </a:rPr>
            <a:t>The tools</a:t>
          </a:r>
        </a:p>
      </dsp:txBody>
      <dsp:txXfrm>
        <a:off x="6272320" y="4495446"/>
        <a:ext cx="757883" cy="3789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49507"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r" defTabSz="965638" eaLnBrk="1" hangingPunct="1">
              <a:defRPr sz="1300">
                <a:latin typeface="Times" pitchFamily="1" charset="0"/>
                <a:cs typeface="+mn-cs"/>
              </a:defRPr>
            </a:lvl1pPr>
          </a:lstStyle>
          <a:p>
            <a:pPr>
              <a:defRPr/>
            </a:pPr>
            <a:endParaRPr lang="en-US" dirty="0"/>
          </a:p>
        </p:txBody>
      </p:sp>
      <p:sp>
        <p:nvSpPr>
          <p:cNvPr id="149508"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49509"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r" defTabSz="965058" eaLnBrk="1" hangingPunct="1">
              <a:defRPr sz="1300"/>
            </a:lvl1pPr>
          </a:lstStyle>
          <a:p>
            <a:pPr>
              <a:defRPr/>
            </a:pPr>
            <a:fld id="{1F02C21E-0C98-464D-B16C-64BF360EE94B}" type="slidenum">
              <a:rPr lang="en-US" altLang="en-US"/>
              <a:pPr>
                <a:defRPr/>
              </a:pPr>
              <a:t>‹#›</a:t>
            </a:fld>
            <a:endParaRPr lang="en-US" altLang="en-US" dirty="0"/>
          </a:p>
        </p:txBody>
      </p:sp>
    </p:spTree>
    <p:extLst>
      <p:ext uri="{BB962C8B-B14F-4D97-AF65-F5344CB8AC3E}">
        <p14:creationId xmlns:p14="http://schemas.microsoft.com/office/powerpoint/2010/main" val="152077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25955"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lvl1pPr algn="r" defTabSz="965638" eaLnBrk="1" hangingPunct="1">
              <a:defRPr sz="1300">
                <a:latin typeface="Times" pitchFamily="1" charset="0"/>
                <a:cs typeface="+mn-cs"/>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7"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43" tIns="48321" rIns="96643" bIns="483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5958"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l" defTabSz="965638" eaLnBrk="1" hangingPunct="1">
              <a:defRPr sz="1300">
                <a:latin typeface="Times" pitchFamily="1" charset="0"/>
                <a:cs typeface="+mn-cs"/>
              </a:defRPr>
            </a:lvl1pPr>
          </a:lstStyle>
          <a:p>
            <a:pPr>
              <a:defRPr/>
            </a:pPr>
            <a:endParaRPr lang="en-US" dirty="0"/>
          </a:p>
        </p:txBody>
      </p:sp>
      <p:sp>
        <p:nvSpPr>
          <p:cNvPr id="125959"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43" tIns="48321" rIns="96643" bIns="48321" numCol="1" anchor="b" anchorCtr="0" compatLnSpc="1">
            <a:prstTxWarp prst="textNoShape">
              <a:avLst/>
            </a:prstTxWarp>
          </a:bodyPr>
          <a:lstStyle>
            <a:lvl1pPr algn="r" defTabSz="965058" eaLnBrk="1" hangingPunct="1">
              <a:defRPr sz="1300"/>
            </a:lvl1pPr>
          </a:lstStyle>
          <a:p>
            <a:pPr>
              <a:defRPr/>
            </a:pPr>
            <a:fld id="{4B07377D-B777-4C1B-862A-02EA6FDB391A}" type="slidenum">
              <a:rPr lang="en-US" altLang="en-US"/>
              <a:pPr>
                <a:defRPr/>
              </a:pPr>
              <a:t>‹#›</a:t>
            </a:fld>
            <a:endParaRPr lang="en-US" altLang="en-US" dirty="0"/>
          </a:p>
        </p:txBody>
      </p:sp>
    </p:spTree>
    <p:extLst>
      <p:ext uri="{BB962C8B-B14F-4D97-AF65-F5344CB8AC3E}">
        <p14:creationId xmlns:p14="http://schemas.microsoft.com/office/powerpoint/2010/main" val="1983627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1"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1"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1"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panose="02020603050405020304" pitchFamily="18" charset="0"/>
              </a:defRPr>
            </a:lvl1pPr>
            <a:lvl2pPr marL="741363" indent="-284163" defTabSz="963613">
              <a:spcBef>
                <a:spcPct val="30000"/>
              </a:spcBef>
              <a:defRPr sz="1200">
                <a:solidFill>
                  <a:schemeClr val="tx1"/>
                </a:solidFill>
                <a:latin typeface="Times" panose="02020603050405020304" pitchFamily="18" charset="0"/>
              </a:defRPr>
            </a:lvl2pPr>
            <a:lvl3pPr marL="1141413" indent="-227013" defTabSz="963613">
              <a:spcBef>
                <a:spcPct val="30000"/>
              </a:spcBef>
              <a:defRPr sz="1200">
                <a:solidFill>
                  <a:schemeClr val="tx1"/>
                </a:solidFill>
                <a:latin typeface="Times" panose="02020603050405020304" pitchFamily="18" charset="0"/>
              </a:defRPr>
            </a:lvl3pPr>
            <a:lvl4pPr marL="1598613" indent="-227013" defTabSz="963613">
              <a:spcBef>
                <a:spcPct val="30000"/>
              </a:spcBef>
              <a:defRPr sz="1200">
                <a:solidFill>
                  <a:schemeClr val="tx1"/>
                </a:solidFill>
                <a:latin typeface="Times" panose="02020603050405020304" pitchFamily="18" charset="0"/>
              </a:defRPr>
            </a:lvl4pPr>
            <a:lvl5pPr marL="2055813" indent="-227013" defTabSz="963613">
              <a:spcBef>
                <a:spcPct val="30000"/>
              </a:spcBef>
              <a:defRPr sz="1200">
                <a:solidFill>
                  <a:schemeClr val="tx1"/>
                </a:solidFill>
                <a:latin typeface="Times" panose="02020603050405020304" pitchFamily="18" charset="0"/>
              </a:defRPr>
            </a:lvl5pPr>
            <a:lvl6pPr marL="2513013" indent="-227013" defTabSz="963613" eaLnBrk="0" fontAlgn="base" hangingPunct="0">
              <a:spcBef>
                <a:spcPct val="30000"/>
              </a:spcBef>
              <a:spcAft>
                <a:spcPct val="0"/>
              </a:spcAft>
              <a:defRPr sz="1200">
                <a:solidFill>
                  <a:schemeClr val="tx1"/>
                </a:solidFill>
                <a:latin typeface="Times" panose="02020603050405020304" pitchFamily="18" charset="0"/>
              </a:defRPr>
            </a:lvl6pPr>
            <a:lvl7pPr marL="2970213" indent="-227013" defTabSz="963613" eaLnBrk="0" fontAlgn="base" hangingPunct="0">
              <a:spcBef>
                <a:spcPct val="30000"/>
              </a:spcBef>
              <a:spcAft>
                <a:spcPct val="0"/>
              </a:spcAft>
              <a:defRPr sz="1200">
                <a:solidFill>
                  <a:schemeClr val="tx1"/>
                </a:solidFill>
                <a:latin typeface="Times" panose="02020603050405020304" pitchFamily="18" charset="0"/>
              </a:defRPr>
            </a:lvl7pPr>
            <a:lvl8pPr marL="3427413" indent="-227013" defTabSz="963613" eaLnBrk="0" fontAlgn="base" hangingPunct="0">
              <a:spcBef>
                <a:spcPct val="30000"/>
              </a:spcBef>
              <a:spcAft>
                <a:spcPct val="0"/>
              </a:spcAft>
              <a:defRPr sz="1200">
                <a:solidFill>
                  <a:schemeClr val="tx1"/>
                </a:solidFill>
                <a:latin typeface="Times" panose="02020603050405020304" pitchFamily="18" charset="0"/>
              </a:defRPr>
            </a:lvl8pPr>
            <a:lvl9pPr marL="3884613" indent="-227013" defTabSz="963613"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1B759AFB-AF38-439C-B186-27880EA1EADE}" type="slidenum">
              <a:rPr lang="en-US" altLang="en-US" sz="1300" smtClean="0"/>
              <a:pPr>
                <a:spcBef>
                  <a:spcPct val="0"/>
                </a:spcBef>
              </a:pPr>
              <a:t>1</a:t>
            </a:fld>
            <a:endParaRPr lang="en-US" altLang="en-US" sz="1300" dirty="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3047880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258842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130</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33913582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131</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32750339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132</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1258252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133</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42621789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134</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0428283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135</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599013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136</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726864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137</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295597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138</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5035373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139</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114321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05995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140</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26431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141</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2647258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142</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1171010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143</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4502436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144</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4686751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145</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241647992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146</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2185858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147</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902288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148</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4435816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149</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631402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88831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150</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341774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151</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227984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152</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8069392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153</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410177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154</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8952305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155</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8393142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156</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7615098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157</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0776596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158</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01120885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159</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400131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18</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0156841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235FDC1E-3A48-40CB-B83C-8C7F88DA01CB}"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160</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2344422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791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21</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6158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24</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8252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25</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71032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26</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0106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855000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a:t>Some SCM related companies</a:t>
            </a:r>
          </a:p>
          <a:p>
            <a:pPr lvl="1">
              <a:buFontTx/>
              <a:buChar char="•"/>
            </a:pPr>
            <a:r>
              <a:rPr lang="en-US" dirty="0"/>
              <a:t>Retailers: 7-Eleven, Wal-Mart, Amazon, Borders</a:t>
            </a:r>
          </a:p>
          <a:p>
            <a:pPr lvl="1">
              <a:buFontTx/>
              <a:buChar char="•"/>
            </a:pPr>
            <a:r>
              <a:rPr lang="en-US" dirty="0"/>
              <a:t>Distributors: McMaster-Carr, W.W. Grainger; Alliance, Maclean</a:t>
            </a:r>
          </a:p>
          <a:p>
            <a:pPr lvl="1">
              <a:buFontTx/>
              <a:buChar char="•"/>
            </a:pPr>
            <a:r>
              <a:rPr lang="en-US" dirty="0"/>
              <a:t>Manufacturers: Dell Direct; HP/Compaq: direct and store; Gateway: phys. Direct.</a:t>
            </a:r>
          </a:p>
          <a:p>
            <a:pPr lvl="1">
              <a:buFontTx/>
              <a:buChar char="•"/>
            </a:pPr>
            <a:r>
              <a:rPr lang="en-US" dirty="0"/>
              <a:t>Logistics Service Providers: Schneider, Ryder logistics</a:t>
            </a:r>
          </a:p>
          <a:p>
            <a:pPr lvl="1">
              <a:buFontTx/>
              <a:buChar char="•"/>
            </a:pPr>
            <a:r>
              <a:rPr lang="en-US" dirty="0"/>
              <a:t>SCM software: SAP, i2, Manugistics</a:t>
            </a:r>
          </a:p>
          <a:p>
            <a:pPr>
              <a:buFontTx/>
              <a:buChar char="•"/>
            </a:pPr>
            <a:endParaRPr lang="en-US" dirty="0"/>
          </a:p>
          <a:p>
            <a:pPr>
              <a:buFontTx/>
              <a:buChar char="•"/>
            </a:pPr>
            <a:r>
              <a:rPr lang="en-US" dirty="0"/>
              <a:t>What are some supply chain related </a:t>
            </a:r>
            <a:r>
              <a:rPr lang="en-US" b="1" dirty="0"/>
              <a:t>decisions</a:t>
            </a:r>
            <a:r>
              <a:rPr lang="en-US" dirty="0"/>
              <a:t> that any of the above firms faces (5-10 minutes)?  What should a SC Manager worry about?  What questions should be answered? </a:t>
            </a:r>
          </a:p>
          <a:p>
            <a:r>
              <a:rPr lang="en-US" i="1" dirty="0"/>
              <a:t>Organize answers  in rows for of strategic/design, planning, operation and in columns for the four drivers: facilities, inventory, transportation, information, + customer needs.  Maybe use overhead, set aside for later reference.</a:t>
            </a:r>
          </a:p>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2</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3430655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52579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12714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30</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36125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34</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6949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8755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100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05098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38</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686668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39</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94156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40</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36224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6</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08044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41</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535180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42</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5218335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43</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49713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44</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12419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45</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55550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46</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48884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47</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3054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010C1-E6E5-4C5A-899A-4788E47572AC}" type="slidenum">
              <a:rPr lang="en-US" altLang="en-US"/>
              <a:pPr/>
              <a:t>48</a:t>
            </a:fld>
            <a:endParaRPr lang="en-US" altLang="en-US" dirty="0"/>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78783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49</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034152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714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22715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44160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63</a:t>
            </a:fld>
            <a:endParaRPr lang="en-US" dirty="0"/>
          </a:p>
        </p:txBody>
      </p:sp>
    </p:spTree>
    <p:extLst>
      <p:ext uri="{BB962C8B-B14F-4D97-AF65-F5344CB8AC3E}">
        <p14:creationId xmlns:p14="http://schemas.microsoft.com/office/powerpoint/2010/main" val="4152597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r>
              <a:rPr lang="en-US" sz="900" kern="0" dirty="0">
                <a:latin typeface="Segoe UI Semilight" panose="020B0402040204020203" pitchFamily="34" charset="0"/>
                <a:cs typeface="Segoe UI Semilight" panose="020B0402040204020203" pitchFamily="34" charset="0"/>
              </a:rPr>
              <a:t>“The world and technology are once again transforming” </a:t>
            </a:r>
          </a:p>
          <a:p>
            <a:pPr defTabSz="932597"/>
            <a:r>
              <a:rPr lang="en-US" sz="900" kern="0" dirty="0">
                <a:latin typeface="Segoe UI Semilight" panose="020B0402040204020203" pitchFamily="34" charset="0"/>
                <a:cs typeface="Segoe UI Semilight" panose="020B0402040204020203" pitchFamily="34" charset="0"/>
              </a:rPr>
              <a:t>       </a:t>
            </a:r>
            <a:r>
              <a:rPr lang="en-US" sz="800" kern="0" dirty="0">
                <a:latin typeface="Segoe UI Semilight" panose="020B0402040204020203" pitchFamily="34" charset="0"/>
                <a:cs typeface="Segoe UI Semilight" panose="020B0402040204020203" pitchFamily="34" charset="0"/>
              </a:rPr>
              <a:t>– Satya Nadella, CEO Microsoft</a:t>
            </a:r>
            <a:endParaRPr lang="en-US" sz="900" kern="0" dirty="0">
              <a:latin typeface="Segoe UI Semilight" panose="020B0402040204020203" pitchFamily="34" charset="0"/>
              <a:cs typeface="Segoe UI Semilight" panose="020B0402040204020203" pitchFamily="34" charset="0"/>
            </a:endParaRPr>
          </a:p>
          <a:p>
            <a:endParaRPr lang="en-US" sz="900" dirty="0"/>
          </a:p>
          <a:p>
            <a:r>
              <a:rPr lang="en-US" sz="900" dirty="0"/>
              <a:t>Use of Messaging apps surpassed Social apps in 2015</a:t>
            </a:r>
          </a:p>
          <a:p>
            <a:endParaRPr lang="en-US" sz="900" dirty="0"/>
          </a:p>
          <a:p>
            <a:pPr marL="171450" indent="-171450">
              <a:buFontTx/>
              <a:buChar char="-"/>
            </a:pPr>
            <a:r>
              <a:rPr lang="en-US" sz="900" kern="1200" dirty="0">
                <a:solidFill>
                  <a:schemeClr val="tx1"/>
                </a:solidFill>
                <a:effectLst/>
                <a:latin typeface="Segoe UI Light" pitchFamily="34" charset="0"/>
                <a:ea typeface="+mn-ea"/>
                <a:cs typeface="+mn-cs"/>
              </a:rPr>
              <a:t>We want to take that power of human language and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apply it more pervasively to all of the computing interface and the computing interactions</a:t>
            </a:r>
            <a:r>
              <a:rPr lang="en-US" sz="900" kern="1200" baseline="0" dirty="0">
                <a:solidFill>
                  <a:schemeClr val="tx1"/>
                </a:solidFill>
                <a:effectLst/>
                <a:latin typeface="Segoe UI Light" pitchFamily="34" charset="0"/>
                <a:ea typeface="+mn-ea"/>
                <a:cs typeface="+mn-cs"/>
              </a:rPr>
              <a:t> through machine learning and AI.</a:t>
            </a:r>
          </a:p>
          <a:p>
            <a:pPr marL="171450" indent="-171450">
              <a:buFontTx/>
              <a:buChar char="-"/>
            </a:pPr>
            <a:r>
              <a:rPr lang="en-US" sz="900" kern="1200" baseline="0" dirty="0">
                <a:solidFill>
                  <a:schemeClr val="tx1"/>
                </a:solidFill>
                <a:effectLst/>
                <a:latin typeface="Segoe UI Light" pitchFamily="34" charset="0"/>
                <a:ea typeface="+mn-ea"/>
                <a:cs typeface="+mn-cs"/>
              </a:rPr>
              <a:t>CAAP:</a:t>
            </a:r>
          </a:p>
          <a:p>
            <a:pPr marL="388712" lvl="1" indent="-171450">
              <a:buFontTx/>
              <a:buChar char="-"/>
            </a:pPr>
            <a:r>
              <a:rPr lang="en-US" kern="1200" baseline="0" dirty="0">
                <a:solidFill>
                  <a:schemeClr val="tx1"/>
                </a:solidFill>
                <a:effectLst/>
                <a:latin typeface="Segoe UI Light" pitchFamily="34" charset="0"/>
                <a:ea typeface="+mn-ea"/>
                <a:cs typeface="+mn-cs"/>
              </a:rPr>
              <a:t>Having the most natural enriched conversation with anyone -&gt; Skype Translator (and other cognitive services)</a:t>
            </a:r>
          </a:p>
          <a:p>
            <a:pPr marL="388712" lvl="1" indent="-171450">
              <a:buFontTx/>
              <a:buChar char="-"/>
            </a:pPr>
            <a:r>
              <a:rPr lang="en-US" kern="1200" baseline="0" dirty="0">
                <a:solidFill>
                  <a:schemeClr val="tx1"/>
                </a:solidFill>
                <a:effectLst/>
                <a:latin typeface="Segoe UI Light" pitchFamily="34" charset="0"/>
                <a:ea typeface="+mn-ea"/>
                <a:cs typeface="+mn-cs"/>
              </a:rPr>
              <a:t>Apply the same power of human conversation to everything else -&gt; a personal digital assistant that know you and your world, and is always there to help you with your everyday tasks across all devices</a:t>
            </a:r>
          </a:p>
          <a:p>
            <a:pPr marL="388712" lvl="1" indent="-171450">
              <a:buFontTx/>
              <a:buChar char="-"/>
            </a:pPr>
            <a:r>
              <a:rPr lang="en-US" kern="1200" baseline="0" dirty="0">
                <a:solidFill>
                  <a:schemeClr val="tx1"/>
                </a:solidFill>
                <a:effectLst/>
                <a:latin typeface="Segoe UI Light" pitchFamily="34" charset="0"/>
                <a:ea typeface="+mn-ea"/>
                <a:cs typeface="+mn-cs"/>
              </a:rPr>
              <a:t>Calling any application (as a bot) within a conversational canvas instead of looking at pages and pages of websites and apps</a:t>
            </a:r>
          </a:p>
          <a:p>
            <a:pPr marL="388712" lvl="1" indent="-171450">
              <a:buFontTx/>
              <a:buChar char="-"/>
            </a:pPr>
            <a:endParaRPr lang="en-US" dirty="0"/>
          </a:p>
          <a:p>
            <a:pPr marL="217262" lvl="1" indent="0">
              <a:buFontTx/>
              <a:buNone/>
            </a:pPr>
            <a:r>
              <a:rPr lang="en-US" dirty="0"/>
              <a:t>“</a:t>
            </a:r>
            <a:r>
              <a:rPr lang="en-US" sz="900" kern="1200" dirty="0">
                <a:solidFill>
                  <a:schemeClr val="tx1"/>
                </a:solidFill>
                <a:effectLst/>
                <a:latin typeface="Segoe UI Light" pitchFamily="34" charset="0"/>
                <a:ea typeface="+mn-ea"/>
                <a:cs typeface="+mn-cs"/>
              </a:rPr>
              <a:t>And so you can conceptualize this platform where human language is the new UI layer. Bots are like new applications, and digital assistants are meta apps or like the new browsers. And intelligence is infused into all of your interactions. That’s the rich platform that we have.”</a:t>
            </a:r>
            <a:endParaRPr lang="en-US" dirty="0"/>
          </a:p>
          <a:p>
            <a:endParaRPr lang="en-US" sz="900" dirty="0"/>
          </a:p>
          <a:p>
            <a:endParaRPr lang="en-US" sz="900" dirty="0"/>
          </a:p>
          <a:p>
            <a:r>
              <a:rPr lang="en-US" sz="900" dirty="0"/>
              <a:t>Articles: </a:t>
            </a:r>
          </a:p>
          <a:p>
            <a:pPr marL="171450" indent="-171450">
              <a:buFont typeface="Arial" panose="020B0604020202020204" pitchFamily="34" charset="0"/>
              <a:buChar char="•"/>
            </a:pPr>
            <a:r>
              <a:rPr lang="en-US" dirty="0"/>
              <a:t>https://chatbotbook.com/the-rise-of-intelligent-bots-e896cde7281b#.3xv2h6m48</a:t>
            </a:r>
          </a:p>
          <a:p>
            <a:pPr marL="171450" indent="-171450">
              <a:buFont typeface="Arial" panose="020B0604020202020204" pitchFamily="34" charset="0"/>
              <a:buChar char="•"/>
            </a:pPr>
            <a:r>
              <a:rPr lang="en-US" dirty="0"/>
              <a:t>https://chatbotsmagazine.com/chinas-wechat-foretells-facebook-microsoft-bot-platforms-future-278c3bd4bf14#.7jtideqdl</a:t>
            </a:r>
          </a:p>
          <a:p>
            <a:pPr marL="171450" indent="-171450">
              <a:buFont typeface="Arial" panose="020B0604020202020204" pitchFamily="34" charset="0"/>
              <a:buChar char="•"/>
            </a:pPr>
            <a:r>
              <a:rPr lang="en-US" dirty="0"/>
              <a:t>http://www.cnet.com/how-to/what-is-a-bot/#!</a:t>
            </a:r>
          </a:p>
          <a:p>
            <a:pPr marL="171450" indent="-171450">
              <a:buFont typeface="Arial" panose="020B0604020202020204" pitchFamily="34" charset="0"/>
              <a:buChar char="•"/>
            </a:pPr>
            <a:r>
              <a:rPr lang="en-US" dirty="0"/>
              <a:t>http://www.theverge.com/2016/3/30/11334000/microsoft-big-bots-bet</a:t>
            </a:r>
          </a:p>
          <a:p>
            <a:pPr marL="171450" indent="-171450">
              <a:buFont typeface="Arial" panose="020B0604020202020204" pitchFamily="34" charset="0"/>
              <a:buChar char="•"/>
            </a:pPr>
            <a:r>
              <a:rPr lang="en-US" sz="900" dirty="0"/>
              <a:t>http://www.enterprise-security-today.com/news/Why-Should-We-Care-About-Bots-/story.xhtml?story_id=0110018ENHC3</a:t>
            </a:r>
          </a:p>
          <a:p>
            <a:pPr marL="171450" indent="-171450">
              <a:buFont typeface="Arial" panose="020B0604020202020204" pitchFamily="34" charset="0"/>
              <a:buChar char="•"/>
            </a:pPr>
            <a:r>
              <a:rPr lang="en-US" dirty="0"/>
              <a:t>http://www.marketplace.org/2016/04/11/tech/chat-bots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12/12/2019 6:14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31472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12/12/2019 6:14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8770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12/12/2019 6:14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85825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400"/>
              </a:spcAft>
            </a:pPr>
            <a:r>
              <a:rPr lang="en-US" sz="900" dirty="0">
                <a:solidFill>
                  <a:schemeClr val="bg1"/>
                </a:solidFill>
              </a:rPr>
              <a:t>Data and device price decline</a:t>
            </a:r>
          </a:p>
          <a:p>
            <a:pPr>
              <a:lnSpc>
                <a:spcPct val="150000"/>
              </a:lnSpc>
              <a:spcAft>
                <a:spcPts val="400"/>
              </a:spcAft>
            </a:pPr>
            <a:r>
              <a:rPr lang="en-US" sz="900" dirty="0">
                <a:solidFill>
                  <a:schemeClr val="bg1"/>
                </a:solidFill>
              </a:rPr>
              <a:t>Engaging chat + content + services </a:t>
            </a:r>
          </a:p>
          <a:p>
            <a:endParaRPr lang="en-US" baseline="0" dirty="0"/>
          </a:p>
          <a:p>
            <a:endParaRPr lang="en-US" baseline="0" dirty="0"/>
          </a:p>
          <a:p>
            <a:pPr>
              <a:lnSpc>
                <a:spcPct val="150000"/>
              </a:lnSpc>
              <a:spcAft>
                <a:spcPts val="400"/>
              </a:spcAft>
            </a:pPr>
            <a:r>
              <a:rPr lang="en-US" sz="900" dirty="0">
                <a:solidFill>
                  <a:schemeClr val="bg1"/>
                </a:solidFill>
              </a:rPr>
              <a:t>5x growth over next 3 years</a:t>
            </a:r>
          </a:p>
          <a:p>
            <a:pPr>
              <a:lnSpc>
                <a:spcPct val="150000"/>
              </a:lnSpc>
              <a:spcAft>
                <a:spcPts val="400"/>
              </a:spcAft>
            </a:pPr>
            <a:r>
              <a:rPr lang="en-US" sz="900" dirty="0">
                <a:solidFill>
                  <a:schemeClr val="bg1"/>
                </a:solidFill>
              </a:rPr>
              <a:t>Young demographic</a:t>
            </a:r>
          </a:p>
          <a:p>
            <a:pPr>
              <a:lnSpc>
                <a:spcPct val="150000"/>
              </a:lnSpc>
              <a:spcAft>
                <a:spcPts val="400"/>
              </a:spcAft>
            </a:pPr>
            <a:r>
              <a:rPr lang="en-US" sz="900" dirty="0">
                <a:solidFill>
                  <a:schemeClr val="bg1"/>
                </a:solidFill>
              </a:rPr>
              <a:t>Higher retention &amp; usage than apps</a:t>
            </a:r>
          </a:p>
          <a:p>
            <a:pPr>
              <a:lnSpc>
                <a:spcPct val="150000"/>
              </a:lnSpc>
              <a:spcAft>
                <a:spcPts val="400"/>
              </a:spcAft>
            </a:pPr>
            <a:r>
              <a:rPr lang="en-US" sz="900" dirty="0">
                <a:solidFill>
                  <a:schemeClr val="bg1"/>
                </a:solidFill>
              </a:rPr>
              <a:t>Opportunity for 1:1 connection</a:t>
            </a:r>
          </a:p>
          <a:p>
            <a:endParaRPr lang="en-US" baseline="0" dirty="0"/>
          </a:p>
          <a:p>
            <a:endParaRPr lang="en-US" baseline="0" dirty="0"/>
          </a:p>
          <a:p>
            <a:r>
              <a:rPr lang="en-US" dirty="0">
                <a:solidFill>
                  <a:schemeClr val="bg1"/>
                </a:solidFill>
              </a:rPr>
              <a:t>Monthly users of messaging apps surpassed</a:t>
            </a:r>
          </a:p>
          <a:p>
            <a:r>
              <a:rPr lang="en-US" dirty="0">
                <a:solidFill>
                  <a:schemeClr val="bg1"/>
                </a:solidFill>
              </a:rPr>
              <a:t>Social apps a year ago</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12/12/2019 6:14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81167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0ACD4-D3EE-44A8-9E50-40104FBD42A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67721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74</a:t>
            </a:fld>
            <a:endParaRPr lang="en-US" dirty="0"/>
          </a:p>
        </p:txBody>
      </p:sp>
    </p:spTree>
    <p:extLst>
      <p:ext uri="{BB962C8B-B14F-4D97-AF65-F5344CB8AC3E}">
        <p14:creationId xmlns:p14="http://schemas.microsoft.com/office/powerpoint/2010/main" val="3504980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75</a:t>
            </a:fld>
            <a:endParaRPr lang="en-US" dirty="0"/>
          </a:p>
        </p:txBody>
      </p:sp>
    </p:spTree>
    <p:extLst>
      <p:ext uri="{BB962C8B-B14F-4D97-AF65-F5344CB8AC3E}">
        <p14:creationId xmlns:p14="http://schemas.microsoft.com/office/powerpoint/2010/main" val="2307046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76</a:t>
            </a:fld>
            <a:endParaRPr lang="en-US" dirty="0"/>
          </a:p>
        </p:txBody>
      </p:sp>
    </p:spTree>
    <p:extLst>
      <p:ext uri="{BB962C8B-B14F-4D97-AF65-F5344CB8AC3E}">
        <p14:creationId xmlns:p14="http://schemas.microsoft.com/office/powerpoint/2010/main" val="1634935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16645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77</a:t>
            </a:fld>
            <a:endParaRPr lang="en-US" dirty="0"/>
          </a:p>
        </p:txBody>
      </p:sp>
    </p:spTree>
    <p:extLst>
      <p:ext uri="{BB962C8B-B14F-4D97-AF65-F5344CB8AC3E}">
        <p14:creationId xmlns:p14="http://schemas.microsoft.com/office/powerpoint/2010/main" val="501004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78</a:t>
            </a:fld>
            <a:endParaRPr lang="en-US" dirty="0"/>
          </a:p>
        </p:txBody>
      </p:sp>
    </p:spTree>
    <p:extLst>
      <p:ext uri="{BB962C8B-B14F-4D97-AF65-F5344CB8AC3E}">
        <p14:creationId xmlns:p14="http://schemas.microsoft.com/office/powerpoint/2010/main" val="1150785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79</a:t>
            </a:fld>
            <a:endParaRPr lang="en-US" dirty="0"/>
          </a:p>
        </p:txBody>
      </p:sp>
    </p:spTree>
    <p:extLst>
      <p:ext uri="{BB962C8B-B14F-4D97-AF65-F5344CB8AC3E}">
        <p14:creationId xmlns:p14="http://schemas.microsoft.com/office/powerpoint/2010/main" val="461859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80</a:t>
            </a:fld>
            <a:endParaRPr lang="en-US" dirty="0"/>
          </a:p>
        </p:txBody>
      </p:sp>
    </p:spTree>
    <p:extLst>
      <p:ext uri="{BB962C8B-B14F-4D97-AF65-F5344CB8AC3E}">
        <p14:creationId xmlns:p14="http://schemas.microsoft.com/office/powerpoint/2010/main" val="4278227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81</a:t>
            </a:fld>
            <a:endParaRPr lang="en-US" dirty="0"/>
          </a:p>
        </p:txBody>
      </p:sp>
    </p:spTree>
    <p:extLst>
      <p:ext uri="{BB962C8B-B14F-4D97-AF65-F5344CB8AC3E}">
        <p14:creationId xmlns:p14="http://schemas.microsoft.com/office/powerpoint/2010/main" val="2980493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82</a:t>
            </a:fld>
            <a:endParaRPr lang="en-US" dirty="0"/>
          </a:p>
        </p:txBody>
      </p:sp>
    </p:spTree>
    <p:extLst>
      <p:ext uri="{BB962C8B-B14F-4D97-AF65-F5344CB8AC3E}">
        <p14:creationId xmlns:p14="http://schemas.microsoft.com/office/powerpoint/2010/main" val="4185431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83</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770263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84</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2379394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85</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1795845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86</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59590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000128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panose="02020603050405020304" pitchFamily="18" charset="0"/>
              </a:defRPr>
            </a:lvl1pPr>
            <a:lvl2pPr marL="741363" indent="-284163" defTabSz="963613">
              <a:spcBef>
                <a:spcPct val="30000"/>
              </a:spcBef>
              <a:defRPr sz="1200">
                <a:solidFill>
                  <a:schemeClr val="tx1"/>
                </a:solidFill>
                <a:latin typeface="Times" panose="02020603050405020304" pitchFamily="18" charset="0"/>
              </a:defRPr>
            </a:lvl2pPr>
            <a:lvl3pPr marL="1141413" indent="-227013" defTabSz="963613">
              <a:spcBef>
                <a:spcPct val="30000"/>
              </a:spcBef>
              <a:defRPr sz="1200">
                <a:solidFill>
                  <a:schemeClr val="tx1"/>
                </a:solidFill>
                <a:latin typeface="Times" panose="02020603050405020304" pitchFamily="18" charset="0"/>
              </a:defRPr>
            </a:lvl3pPr>
            <a:lvl4pPr marL="1598613" indent="-227013" defTabSz="963613">
              <a:spcBef>
                <a:spcPct val="30000"/>
              </a:spcBef>
              <a:defRPr sz="1200">
                <a:solidFill>
                  <a:schemeClr val="tx1"/>
                </a:solidFill>
                <a:latin typeface="Times" panose="02020603050405020304" pitchFamily="18" charset="0"/>
              </a:defRPr>
            </a:lvl4pPr>
            <a:lvl5pPr marL="2055813" indent="-227013" defTabSz="963613">
              <a:spcBef>
                <a:spcPct val="30000"/>
              </a:spcBef>
              <a:defRPr sz="1200">
                <a:solidFill>
                  <a:schemeClr val="tx1"/>
                </a:solidFill>
                <a:latin typeface="Times" panose="02020603050405020304" pitchFamily="18" charset="0"/>
              </a:defRPr>
            </a:lvl5pPr>
            <a:lvl6pPr marL="2513013" indent="-227013" defTabSz="963613" eaLnBrk="0" fontAlgn="base" hangingPunct="0">
              <a:spcBef>
                <a:spcPct val="30000"/>
              </a:spcBef>
              <a:spcAft>
                <a:spcPct val="0"/>
              </a:spcAft>
              <a:defRPr sz="1200">
                <a:solidFill>
                  <a:schemeClr val="tx1"/>
                </a:solidFill>
                <a:latin typeface="Times" panose="02020603050405020304" pitchFamily="18" charset="0"/>
              </a:defRPr>
            </a:lvl6pPr>
            <a:lvl7pPr marL="2970213" indent="-227013" defTabSz="963613" eaLnBrk="0" fontAlgn="base" hangingPunct="0">
              <a:spcBef>
                <a:spcPct val="30000"/>
              </a:spcBef>
              <a:spcAft>
                <a:spcPct val="0"/>
              </a:spcAft>
              <a:defRPr sz="1200">
                <a:solidFill>
                  <a:schemeClr val="tx1"/>
                </a:solidFill>
                <a:latin typeface="Times" panose="02020603050405020304" pitchFamily="18" charset="0"/>
              </a:defRPr>
            </a:lvl7pPr>
            <a:lvl8pPr marL="3427413" indent="-227013" defTabSz="963613" eaLnBrk="0" fontAlgn="base" hangingPunct="0">
              <a:spcBef>
                <a:spcPct val="30000"/>
              </a:spcBef>
              <a:spcAft>
                <a:spcPct val="0"/>
              </a:spcAft>
              <a:defRPr sz="1200">
                <a:solidFill>
                  <a:schemeClr val="tx1"/>
                </a:solidFill>
                <a:latin typeface="Times" panose="02020603050405020304" pitchFamily="18" charset="0"/>
              </a:defRPr>
            </a:lvl8pPr>
            <a:lvl9pPr marL="3884613" indent="-227013" defTabSz="963613" eaLnBrk="0" fontAlgn="base" hangingPunct="0">
              <a:spcBef>
                <a:spcPct val="30000"/>
              </a:spcBef>
              <a:spcAft>
                <a:spcPct val="0"/>
              </a:spcAft>
              <a:defRPr sz="1200">
                <a:solidFill>
                  <a:schemeClr val="tx1"/>
                </a:solidFill>
                <a:latin typeface="Times" panose="02020603050405020304" pitchFamily="18" charset="0"/>
              </a:defRPr>
            </a:lvl9pPr>
          </a:lstStyle>
          <a:p>
            <a:pPr>
              <a:spcBef>
                <a:spcPct val="0"/>
              </a:spcBef>
            </a:pPr>
            <a:fld id="{1B759AFB-AF38-439C-B186-27880EA1EADE}" type="slidenum">
              <a:rPr lang="en-US" altLang="en-US" sz="1300" smtClean="0"/>
              <a:pPr>
                <a:spcBef>
                  <a:spcPct val="0"/>
                </a:spcBef>
              </a:pPr>
              <a:t>87</a:t>
            </a:fld>
            <a:endParaRPr lang="en-US" altLang="en-US" sz="1300" dirty="0"/>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3047880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r>
              <a:rPr lang="en-US" dirty="0"/>
              <a:t>How </a:t>
            </a:r>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88</a:t>
            </a:fld>
            <a:endParaRPr lang="en-US" dirty="0"/>
          </a:p>
        </p:txBody>
      </p:sp>
    </p:spTree>
    <p:extLst>
      <p:ext uri="{BB962C8B-B14F-4D97-AF65-F5344CB8AC3E}">
        <p14:creationId xmlns:p14="http://schemas.microsoft.com/office/powerpoint/2010/main" val="4133630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r>
              <a:rPr lang="en-US" dirty="0"/>
              <a:t>How </a:t>
            </a:r>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89</a:t>
            </a:fld>
            <a:endParaRPr lang="en-US" dirty="0"/>
          </a:p>
        </p:txBody>
      </p:sp>
    </p:spTree>
    <p:extLst>
      <p:ext uri="{BB962C8B-B14F-4D97-AF65-F5344CB8AC3E}">
        <p14:creationId xmlns:p14="http://schemas.microsoft.com/office/powerpoint/2010/main" val="2062974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r>
              <a:rPr lang="en-US" dirty="0"/>
              <a:t>How </a:t>
            </a:r>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90</a:t>
            </a:fld>
            <a:endParaRPr lang="en-US" dirty="0"/>
          </a:p>
        </p:txBody>
      </p:sp>
    </p:spTree>
    <p:extLst>
      <p:ext uri="{BB962C8B-B14F-4D97-AF65-F5344CB8AC3E}">
        <p14:creationId xmlns:p14="http://schemas.microsoft.com/office/powerpoint/2010/main" val="36129025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r>
              <a:rPr lang="en-US" dirty="0"/>
              <a:t>How </a:t>
            </a:r>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91</a:t>
            </a:fld>
            <a:endParaRPr lang="en-US" dirty="0"/>
          </a:p>
        </p:txBody>
      </p:sp>
    </p:spTree>
    <p:extLst>
      <p:ext uri="{BB962C8B-B14F-4D97-AF65-F5344CB8AC3E}">
        <p14:creationId xmlns:p14="http://schemas.microsoft.com/office/powerpoint/2010/main" val="3692050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r>
              <a:rPr lang="en-US" dirty="0"/>
              <a:t>How </a:t>
            </a:r>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92</a:t>
            </a:fld>
            <a:endParaRPr lang="en-US" dirty="0"/>
          </a:p>
        </p:txBody>
      </p:sp>
    </p:spTree>
    <p:extLst>
      <p:ext uri="{BB962C8B-B14F-4D97-AF65-F5344CB8AC3E}">
        <p14:creationId xmlns:p14="http://schemas.microsoft.com/office/powerpoint/2010/main" val="7843500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93</a:t>
            </a:fld>
            <a:endParaRPr lang="en-US" dirty="0"/>
          </a:p>
        </p:txBody>
      </p:sp>
    </p:spTree>
    <p:extLst>
      <p:ext uri="{BB962C8B-B14F-4D97-AF65-F5344CB8AC3E}">
        <p14:creationId xmlns:p14="http://schemas.microsoft.com/office/powerpoint/2010/main" val="22858596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94</a:t>
            </a:fld>
            <a:endParaRPr lang="en-US" dirty="0"/>
          </a:p>
        </p:txBody>
      </p:sp>
    </p:spTree>
    <p:extLst>
      <p:ext uri="{BB962C8B-B14F-4D97-AF65-F5344CB8AC3E}">
        <p14:creationId xmlns:p14="http://schemas.microsoft.com/office/powerpoint/2010/main" val="28471789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95</a:t>
            </a:fld>
            <a:endParaRPr lang="en-US" dirty="0"/>
          </a:p>
        </p:txBody>
      </p:sp>
    </p:spTree>
    <p:extLst>
      <p:ext uri="{BB962C8B-B14F-4D97-AF65-F5344CB8AC3E}">
        <p14:creationId xmlns:p14="http://schemas.microsoft.com/office/powerpoint/2010/main" val="28477816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96</a:t>
            </a:fld>
            <a:endParaRPr lang="en-US" dirty="0"/>
          </a:p>
        </p:txBody>
      </p:sp>
    </p:spTree>
    <p:extLst>
      <p:ext uri="{BB962C8B-B14F-4D97-AF65-F5344CB8AC3E}">
        <p14:creationId xmlns:p14="http://schemas.microsoft.com/office/powerpoint/2010/main" val="198415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96711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97</a:t>
            </a:fld>
            <a:endParaRPr lang="en-US" dirty="0"/>
          </a:p>
        </p:txBody>
      </p:sp>
    </p:spTree>
    <p:extLst>
      <p:ext uri="{BB962C8B-B14F-4D97-AF65-F5344CB8AC3E}">
        <p14:creationId xmlns:p14="http://schemas.microsoft.com/office/powerpoint/2010/main" val="10439046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98</a:t>
            </a:fld>
            <a:endParaRPr lang="en-US" dirty="0"/>
          </a:p>
        </p:txBody>
      </p:sp>
    </p:spTree>
    <p:extLst>
      <p:ext uri="{BB962C8B-B14F-4D97-AF65-F5344CB8AC3E}">
        <p14:creationId xmlns:p14="http://schemas.microsoft.com/office/powerpoint/2010/main" val="39504733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99</a:t>
            </a:fld>
            <a:endParaRPr lang="en-US" dirty="0"/>
          </a:p>
        </p:txBody>
      </p:sp>
    </p:spTree>
    <p:extLst>
      <p:ext uri="{BB962C8B-B14F-4D97-AF65-F5344CB8AC3E}">
        <p14:creationId xmlns:p14="http://schemas.microsoft.com/office/powerpoint/2010/main" val="29964339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25660514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101</a:t>
            </a:fld>
            <a:endParaRPr lang="en-US" dirty="0"/>
          </a:p>
        </p:txBody>
      </p:sp>
    </p:spTree>
    <p:extLst>
      <p:ext uri="{BB962C8B-B14F-4D97-AF65-F5344CB8AC3E}">
        <p14:creationId xmlns:p14="http://schemas.microsoft.com/office/powerpoint/2010/main" val="36350985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102</a:t>
            </a:fld>
            <a:endParaRPr lang="en-US" dirty="0"/>
          </a:p>
        </p:txBody>
      </p:sp>
    </p:spTree>
    <p:extLst>
      <p:ext uri="{BB962C8B-B14F-4D97-AF65-F5344CB8AC3E}">
        <p14:creationId xmlns:p14="http://schemas.microsoft.com/office/powerpoint/2010/main" val="16707622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pPr eaLnBrk="1" hangingPunct="1">
              <a:spcBef>
                <a:spcPct val="0"/>
              </a:spcBef>
            </a:pPr>
            <a:endParaRPr lang="en-US" dirty="0"/>
          </a:p>
        </p:txBody>
      </p:sp>
      <p:sp>
        <p:nvSpPr>
          <p:cNvPr id="19459" name="Slide Number Placeholder 3"/>
          <p:cNvSpPr>
            <a:spLocks noGrp="1"/>
          </p:cNvSpPr>
          <p:nvPr>
            <p:ph type="sldNum" sz="quarter" idx="5"/>
          </p:nvPr>
        </p:nvSpPr>
        <p:spPr>
          <a:noFill/>
        </p:spPr>
        <p:txBody>
          <a:bodyPr/>
          <a:lstStyle/>
          <a:p>
            <a:fld id="{235FDC1E-3A48-40CB-B83C-8C7F88DA01CB}" type="slidenum">
              <a:rPr lang="en-US" smtClean="0"/>
              <a:pPr/>
              <a:t>103</a:t>
            </a:fld>
            <a:endParaRPr lang="en-US" dirty="0"/>
          </a:p>
        </p:txBody>
      </p:sp>
    </p:spTree>
    <p:extLst>
      <p:ext uri="{BB962C8B-B14F-4D97-AF65-F5344CB8AC3E}">
        <p14:creationId xmlns:p14="http://schemas.microsoft.com/office/powerpoint/2010/main" val="21909964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16161448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2185464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1355419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6009585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2918831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11246322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14083880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panose="02020603050405020304" pitchFamily="18" charset="0"/>
            </a:endParaRPr>
          </a:p>
        </p:txBody>
      </p:sp>
    </p:spTree>
    <p:extLst>
      <p:ext uri="{BB962C8B-B14F-4D97-AF65-F5344CB8AC3E}">
        <p14:creationId xmlns:p14="http://schemas.microsoft.com/office/powerpoint/2010/main" val="11898755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114</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6877066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115</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27231925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116</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6502744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117</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4071250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118</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4012170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119</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92691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564010C1-E6E5-4C5A-899A-4788E47572AC}" type="slidenum">
              <a:rPr kumimoji="0" lang="en-US" altLang="en-US" sz="13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4661761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B8CBFE46-9388-4BE3-ACD4-7007D3474334}"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120</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9140859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121</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285709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122</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22174951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123</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6669714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124</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18129955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65058" rtl="0" eaLnBrk="1" fontAlgn="base" latinLnBrk="0" hangingPunct="1">
              <a:lnSpc>
                <a:spcPct val="100000"/>
              </a:lnSpc>
              <a:spcBef>
                <a:spcPct val="0"/>
              </a:spcBef>
              <a:spcAft>
                <a:spcPct val="0"/>
              </a:spcAft>
              <a:buClrTx/>
              <a:buSzTx/>
              <a:buFontTx/>
              <a:buNone/>
              <a:tabLst/>
              <a:defRPr/>
            </a:pPr>
            <a:fld id="{87C048EF-2C35-4C95-B755-05E88DAD8C9D}" type="slidenum">
              <a:rPr kumimoji="0" lang="en-US" sz="1300" b="0" i="0" u="none" strike="noStrike" kern="1200" cap="none" spc="0" normalizeH="0" baseline="0" noProof="0" smtClean="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r" defTabSz="965058" rtl="0" eaLnBrk="1" fontAlgn="base" latinLnBrk="0" hangingPunct="1">
                <a:lnSpc>
                  <a:spcPct val="100000"/>
                </a:lnSpc>
                <a:spcBef>
                  <a:spcPct val="0"/>
                </a:spcBef>
                <a:spcAft>
                  <a:spcPct val="0"/>
                </a:spcAft>
                <a:buClrTx/>
                <a:buSzTx/>
                <a:buFontTx/>
                <a:buNone/>
                <a:tabLst/>
                <a:defRPr/>
              </a:pPr>
              <a:t>125</a:t>
            </a:fld>
            <a:endParaRPr kumimoji="0" lang="en-US" sz="13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Footer Placeholder 5"/>
          <p:cNvSpPr>
            <a:spLocks noGrp="1"/>
          </p:cNvSpPr>
          <p:nvPr>
            <p:ph type="ftr" sz="quarter" idx="12"/>
          </p:nvPr>
        </p:nvSpPr>
        <p:spPr/>
        <p:txBody>
          <a:bodyPr/>
          <a:lstStyle/>
          <a:p>
            <a:pPr marL="0" marR="0" lvl="0" indent="0" algn="l" defTabSz="96563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Times" pitchFamily="1" charset="0"/>
                <a:ea typeface="+mn-ea"/>
                <a:cs typeface="+mn-cs"/>
              </a:rPr>
              <a:t>Supply chain management, ISB</a:t>
            </a:r>
          </a:p>
        </p:txBody>
      </p:sp>
    </p:spTree>
    <p:extLst>
      <p:ext uri="{BB962C8B-B14F-4D97-AF65-F5344CB8AC3E}">
        <p14:creationId xmlns:p14="http://schemas.microsoft.com/office/powerpoint/2010/main" val="36736034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CBFE46-9388-4BE3-ACD4-7007D34743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1507714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127</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36620371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128</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31571638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87C048EF-2C35-4C95-B755-05E88DAD8C9D}" type="slidenum">
              <a:rPr lang="en-US" smtClean="0"/>
              <a:pPr/>
              <a:t>129</a:t>
            </a:fld>
            <a:endParaRPr lang="en-US" dirty="0"/>
          </a:p>
        </p:txBody>
      </p:sp>
      <p:sp>
        <p:nvSpPr>
          <p:cNvPr id="6" name="Footer Placeholder 5"/>
          <p:cNvSpPr>
            <a:spLocks noGrp="1"/>
          </p:cNvSpPr>
          <p:nvPr>
            <p:ph type="ftr" sz="quarter" idx="12"/>
          </p:nvPr>
        </p:nvSpPr>
        <p:spPr/>
        <p:txBody>
          <a:bodyPr/>
          <a:lstStyle/>
          <a:p>
            <a:pPr>
              <a:defRPr/>
            </a:pPr>
            <a:r>
              <a:rPr lang="en-US" dirty="0"/>
              <a:t>Supply chain management, ISB</a:t>
            </a:r>
          </a:p>
        </p:txBody>
      </p:sp>
    </p:spTree>
    <p:extLst>
      <p:ext uri="{BB962C8B-B14F-4D97-AF65-F5344CB8AC3E}">
        <p14:creationId xmlns:p14="http://schemas.microsoft.com/office/powerpoint/2010/main" val="931453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069506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64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377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DD14-D96C-469A-8D29-60B53553976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4FEBB49-871B-4A67-A84C-48730B4620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C5E653-7390-4FBF-9FC0-F181A12DAD7C}"/>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F17BBA51-0B05-44D3-8D88-A6685134731F}"/>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2E3DA1E4-4822-462C-B13E-9711231D9DAD}"/>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119067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6FC4-3124-4E6D-B040-3299E154B2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A311A-C5C5-42B3-8EE4-F9A78FD990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3AF21-9046-415D-B7C3-5EDF4FF8EDC4}"/>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F23F0776-A5E9-4625-AC5B-1A8166CBB126}"/>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B9C34B7F-08C3-4840-A60E-EA0D9DD6C4F7}"/>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1112071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F371-2E7B-4DEA-B855-CFD58777832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2C969EB-8FD5-49DC-A561-9D628C277CA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BD2FEC-9EBD-4739-A759-285C839444BE}"/>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B31C20D8-719A-43FC-8E5D-54CCD7C572E5}"/>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05B864FE-40B4-479F-A222-49F7D32AD4D9}"/>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154571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E720-CF3C-47BF-8ADA-BE1507870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0E15B5-D29E-40CD-9C1E-FB32A9FF21A9}"/>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75E2A-0006-4489-A3B9-CE39BCBD54A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61CF39-EC83-48E5-8FCF-127AD1F188FF}"/>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6" name="Footer Placeholder 5">
            <a:extLst>
              <a:ext uri="{FF2B5EF4-FFF2-40B4-BE49-F238E27FC236}">
                <a16:creationId xmlns:a16="http://schemas.microsoft.com/office/drawing/2014/main" id="{5BC5628D-E02B-4902-AA9E-8AD31AFB0268}"/>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7" name="Slide Number Placeholder 6">
            <a:extLst>
              <a:ext uri="{FF2B5EF4-FFF2-40B4-BE49-F238E27FC236}">
                <a16:creationId xmlns:a16="http://schemas.microsoft.com/office/drawing/2014/main" id="{54B2C25C-2B27-4B19-8C49-56A34CFC376C}"/>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3218336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5CE5-CDAD-431F-90F5-3F3F88D9DC1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F0789-0A95-4BD3-9F76-4B496062032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7C89A7-905E-4BE3-98D7-18D71202DDCB}"/>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B1410-3192-4730-9520-18010317423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6D576F0-DE5E-4DC9-A3E6-71D736D56F1C}"/>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B07B7-3540-4E70-9BE1-35350F9A1C25}"/>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8" name="Footer Placeholder 7">
            <a:extLst>
              <a:ext uri="{FF2B5EF4-FFF2-40B4-BE49-F238E27FC236}">
                <a16:creationId xmlns:a16="http://schemas.microsoft.com/office/drawing/2014/main" id="{BEF7ABD6-1A45-4326-81E6-A815B2D844B3}"/>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9" name="Slide Number Placeholder 8">
            <a:extLst>
              <a:ext uri="{FF2B5EF4-FFF2-40B4-BE49-F238E27FC236}">
                <a16:creationId xmlns:a16="http://schemas.microsoft.com/office/drawing/2014/main" id="{FE64A1D9-E6A6-4240-BA16-B3B73E55D844}"/>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312408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9A99-3116-43E1-B737-9ADE1FD7FE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65E701-6F24-45E0-83EF-5459E0F25D15}"/>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4" name="Footer Placeholder 3">
            <a:extLst>
              <a:ext uri="{FF2B5EF4-FFF2-40B4-BE49-F238E27FC236}">
                <a16:creationId xmlns:a16="http://schemas.microsoft.com/office/drawing/2014/main" id="{45845C27-AC04-4C20-BD6C-C65015D70E3A}"/>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5" name="Slide Number Placeholder 4">
            <a:extLst>
              <a:ext uri="{FF2B5EF4-FFF2-40B4-BE49-F238E27FC236}">
                <a16:creationId xmlns:a16="http://schemas.microsoft.com/office/drawing/2014/main" id="{47D6EA34-BD56-4F4A-9AE8-F7FBD8EC27A0}"/>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1293340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4D177F-C338-4B8A-97C1-979351121241}"/>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3" name="Footer Placeholder 2">
            <a:extLst>
              <a:ext uri="{FF2B5EF4-FFF2-40B4-BE49-F238E27FC236}">
                <a16:creationId xmlns:a16="http://schemas.microsoft.com/office/drawing/2014/main" id="{D4E82234-6C9C-4378-8848-00EBA72173B3}"/>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4" name="Slide Number Placeholder 3">
            <a:extLst>
              <a:ext uri="{FF2B5EF4-FFF2-40B4-BE49-F238E27FC236}">
                <a16:creationId xmlns:a16="http://schemas.microsoft.com/office/drawing/2014/main" id="{F8324DBA-65C8-417A-A97B-202C23402C8C}"/>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388020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77B0-1E59-4611-BA25-342A5A06FAC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69E12D-595A-4AA7-BED5-37BDA9D531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D71F1-B2C6-47DB-955C-83E40E7815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BDDC01B-122A-4E15-B5B6-DE5482DB624D}"/>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6" name="Footer Placeholder 5">
            <a:extLst>
              <a:ext uri="{FF2B5EF4-FFF2-40B4-BE49-F238E27FC236}">
                <a16:creationId xmlns:a16="http://schemas.microsoft.com/office/drawing/2014/main" id="{33AC8F62-3B03-4A40-AC93-6372CB07DCAB}"/>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7" name="Slide Number Placeholder 6">
            <a:extLst>
              <a:ext uri="{FF2B5EF4-FFF2-40B4-BE49-F238E27FC236}">
                <a16:creationId xmlns:a16="http://schemas.microsoft.com/office/drawing/2014/main" id="{85BF7CB6-D53F-4ABD-9B13-93DAF716464C}"/>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66066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8" descr="ISB Logo.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58148" y="6553200"/>
            <a:ext cx="73345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 result for fox school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48600" y="6452934"/>
            <a:ext cx="405066" cy="4050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1400" y="6431349"/>
            <a:ext cx="452718" cy="452718"/>
          </a:xfrm>
          <a:prstGeom prst="rect">
            <a:avLst/>
          </a:prstGeom>
        </p:spPr>
      </p:pic>
    </p:spTree>
    <p:extLst>
      <p:ext uri="{BB962C8B-B14F-4D97-AF65-F5344CB8AC3E}">
        <p14:creationId xmlns:p14="http://schemas.microsoft.com/office/powerpoint/2010/main" val="21216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454B-C5F9-4093-9A6B-24A7C52536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E6A3A7-3E4A-45E3-AAB3-6C408CCBAE0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C25B0DA3-D93F-41E6-9246-7063EA415EF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CEDAE5F-EBB0-4BAA-9BC5-5D7DA17902E7}"/>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6" name="Footer Placeholder 5">
            <a:extLst>
              <a:ext uri="{FF2B5EF4-FFF2-40B4-BE49-F238E27FC236}">
                <a16:creationId xmlns:a16="http://schemas.microsoft.com/office/drawing/2014/main" id="{6C028DD1-F091-42B0-88E5-AF44CB23BB1F}"/>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7" name="Slide Number Placeholder 6">
            <a:extLst>
              <a:ext uri="{FF2B5EF4-FFF2-40B4-BE49-F238E27FC236}">
                <a16:creationId xmlns:a16="http://schemas.microsoft.com/office/drawing/2014/main" id="{F036119B-7BD3-4A19-BC36-7F0F9AFAB4B3}"/>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02516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087A-959C-4158-9150-289DBAB67A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B4C612-F468-4F45-9F23-FAF6E690DE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08EA3-3A48-4FD6-8016-D7F5783362AC}"/>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D2A24BD2-AE75-4AFA-99A8-E5FE3AA87C42}"/>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DBDEA3F1-14E3-4AC1-A839-1C14229DE8C3}"/>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549503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7BB68-FCC3-46A6-BF37-B1D8CA7E62D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B582C-227E-4E15-84B1-3EB219B0F522}"/>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A42A6-5749-4E96-8023-879E745144DF}"/>
              </a:ext>
            </a:extLst>
          </p:cNvPr>
          <p:cNvSpPr>
            <a:spLocks noGrp="1"/>
          </p:cNvSpPr>
          <p:nvPr>
            <p:ph type="dt" sz="half" idx="10"/>
          </p:nvPr>
        </p:nvSpPr>
        <p:spPr/>
        <p:txBody>
          <a:body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DB219926-FF29-424B-BADA-BF5C8235C61E}"/>
              </a:ext>
            </a:extLst>
          </p:cNvPr>
          <p:cNvSpPr>
            <a:spLocks noGrp="1"/>
          </p:cNvSpPr>
          <p:nvPr>
            <p:ph type="ftr" sz="quarter" idx="11"/>
          </p:nvPr>
        </p:nvSpPr>
        <p:spPr/>
        <p:txBody>
          <a:body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6F77CB44-9822-4F8C-889B-432D7D355F28}"/>
              </a:ext>
            </a:extLst>
          </p:cNvPr>
          <p:cNvSpPr>
            <a:spLocks noGrp="1"/>
          </p:cNvSpPr>
          <p:nvPr>
            <p:ph type="sldNum" sz="quarter" idx="12"/>
          </p:nvPr>
        </p:nvSpPr>
        <p:spPr/>
        <p:txBody>
          <a:body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3195333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DD14-D96C-469A-8D29-60B53553976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4FEBB49-871B-4A67-A84C-48730B46204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EC5E653-7390-4FBF-9FC0-F181A12DAD7C}"/>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F17BBA51-0B05-44D3-8D88-A6685134731F}"/>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2E3DA1E4-4822-462C-B13E-9711231D9DAD}"/>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451064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D6FC4-3124-4E6D-B040-3299E154B2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A311A-C5C5-42B3-8EE4-F9A78FD990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03AF21-9046-415D-B7C3-5EDF4FF8EDC4}"/>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F23F0776-A5E9-4625-AC5B-1A8166CBB126}"/>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B9C34B7F-08C3-4840-A60E-EA0D9DD6C4F7}"/>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49092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F371-2E7B-4DEA-B855-CFD58777832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2C969EB-8FD5-49DC-A561-9D628C277CA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BD2FEC-9EBD-4739-A759-285C839444BE}"/>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B31C20D8-719A-43FC-8E5D-54CCD7C572E5}"/>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05B864FE-40B4-479F-A222-49F7D32AD4D9}"/>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731597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E720-CF3C-47BF-8ADA-BE1507870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0E15B5-D29E-40CD-9C1E-FB32A9FF21A9}"/>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775E2A-0006-4489-A3B9-CE39BCBD54A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61CF39-EC83-48E5-8FCF-127AD1F188FF}"/>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a:extLst>
              <a:ext uri="{FF2B5EF4-FFF2-40B4-BE49-F238E27FC236}">
                <a16:creationId xmlns:a16="http://schemas.microsoft.com/office/drawing/2014/main" id="{5BC5628D-E02B-4902-AA9E-8AD31AFB0268}"/>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a:extLst>
              <a:ext uri="{FF2B5EF4-FFF2-40B4-BE49-F238E27FC236}">
                <a16:creationId xmlns:a16="http://schemas.microsoft.com/office/drawing/2014/main" id="{54B2C25C-2B27-4B19-8C49-56A34CFC376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4181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5CE5-CDAD-431F-90F5-3F3F88D9DC1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0F0789-0A95-4BD3-9F76-4B496062032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497C89A7-905E-4BE3-98D7-18D71202DDCB}"/>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B1410-3192-4730-9520-18010317423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6D576F0-DE5E-4DC9-A3E6-71D736D56F1C}"/>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B07B7-3540-4E70-9BE1-35350F9A1C25}"/>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8" name="Footer Placeholder 7">
            <a:extLst>
              <a:ext uri="{FF2B5EF4-FFF2-40B4-BE49-F238E27FC236}">
                <a16:creationId xmlns:a16="http://schemas.microsoft.com/office/drawing/2014/main" id="{BEF7ABD6-1A45-4326-81E6-A815B2D844B3}"/>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9" name="Slide Number Placeholder 8">
            <a:extLst>
              <a:ext uri="{FF2B5EF4-FFF2-40B4-BE49-F238E27FC236}">
                <a16:creationId xmlns:a16="http://schemas.microsoft.com/office/drawing/2014/main" id="{FE64A1D9-E6A6-4240-BA16-B3B73E55D844}"/>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405583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9A99-3116-43E1-B737-9ADE1FD7FE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65E701-6F24-45E0-83EF-5459E0F25D15}"/>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4" name="Footer Placeholder 3">
            <a:extLst>
              <a:ext uri="{FF2B5EF4-FFF2-40B4-BE49-F238E27FC236}">
                <a16:creationId xmlns:a16="http://schemas.microsoft.com/office/drawing/2014/main" id="{45845C27-AC04-4C20-BD6C-C65015D70E3A}"/>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47D6EA34-BD56-4F4A-9AE8-F7FBD8EC27A0}"/>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4766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4D177F-C338-4B8A-97C1-979351121241}"/>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3" name="Footer Placeholder 2">
            <a:extLst>
              <a:ext uri="{FF2B5EF4-FFF2-40B4-BE49-F238E27FC236}">
                <a16:creationId xmlns:a16="http://schemas.microsoft.com/office/drawing/2014/main" id="{D4E82234-6C9C-4378-8848-00EBA72173B3}"/>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4" name="Slide Number Placeholder 3">
            <a:extLst>
              <a:ext uri="{FF2B5EF4-FFF2-40B4-BE49-F238E27FC236}">
                <a16:creationId xmlns:a16="http://schemas.microsoft.com/office/drawing/2014/main" id="{F8324DBA-65C8-417A-A97B-202C23402C8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92486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9495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77B0-1E59-4611-BA25-342A5A06FAC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169E12D-595A-4AA7-BED5-37BDA9D531A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D71F1-B2C6-47DB-955C-83E40E78159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EBDDC01B-122A-4E15-B5B6-DE5482DB624D}"/>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a:extLst>
              <a:ext uri="{FF2B5EF4-FFF2-40B4-BE49-F238E27FC236}">
                <a16:creationId xmlns:a16="http://schemas.microsoft.com/office/drawing/2014/main" id="{33AC8F62-3B03-4A40-AC93-6372CB07DCAB}"/>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a:extLst>
              <a:ext uri="{FF2B5EF4-FFF2-40B4-BE49-F238E27FC236}">
                <a16:creationId xmlns:a16="http://schemas.microsoft.com/office/drawing/2014/main" id="{85BF7CB6-D53F-4ABD-9B13-93DAF716464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650994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454B-C5F9-4093-9A6B-24A7C525364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E6A3A7-3E4A-45E3-AAB3-6C408CCBAE0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a:extLst>
              <a:ext uri="{FF2B5EF4-FFF2-40B4-BE49-F238E27FC236}">
                <a16:creationId xmlns:a16="http://schemas.microsoft.com/office/drawing/2014/main" id="{C25B0DA3-D93F-41E6-9246-7063EA415EF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CEDAE5F-EBB0-4BAA-9BC5-5D7DA17902E7}"/>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a:extLst>
              <a:ext uri="{FF2B5EF4-FFF2-40B4-BE49-F238E27FC236}">
                <a16:creationId xmlns:a16="http://schemas.microsoft.com/office/drawing/2014/main" id="{6C028DD1-F091-42B0-88E5-AF44CB23BB1F}"/>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a:extLst>
              <a:ext uri="{FF2B5EF4-FFF2-40B4-BE49-F238E27FC236}">
                <a16:creationId xmlns:a16="http://schemas.microsoft.com/office/drawing/2014/main" id="{F036119B-7BD3-4A19-BC36-7F0F9AFAB4B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819354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087A-959C-4158-9150-289DBAB67A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B4C612-F468-4F45-9F23-FAF6E690DE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08EA3-3A48-4FD6-8016-D7F5783362AC}"/>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D2A24BD2-AE75-4AFA-99A8-E5FE3AA87C42}"/>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DBDEA3F1-14E3-4AC1-A839-1C14229DE8C3}"/>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59348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7BB68-FCC3-46A6-BF37-B1D8CA7E62D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AB582C-227E-4E15-84B1-3EB219B0F522}"/>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A42A6-5749-4E96-8023-879E745144DF}"/>
              </a:ext>
            </a:extLst>
          </p:cNvPr>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DB219926-FF29-424B-BADA-BF5C8235C61E}"/>
              </a:ext>
            </a:extLst>
          </p:cNvPr>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6F77CB44-9822-4F8C-889B-432D7D355F28}"/>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483200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19909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6" descr="Image result for fox school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717698" y="6431349"/>
            <a:ext cx="405066" cy="4050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4980" y="6383697"/>
            <a:ext cx="452718" cy="452718"/>
          </a:xfrm>
          <a:prstGeom prst="rect">
            <a:avLst/>
          </a:prstGeom>
        </p:spPr>
      </p:pic>
    </p:spTree>
    <p:extLst>
      <p:ext uri="{BB962C8B-B14F-4D97-AF65-F5344CB8AC3E}">
        <p14:creationId xmlns:p14="http://schemas.microsoft.com/office/powerpoint/2010/main" val="335504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659769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692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7015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938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0130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463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9996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837659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901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712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877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8354401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17630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639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8139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1612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8" name="Footer Placeholder 7"/>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9" name="Slide Number Placeholder 8"/>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482935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4" name="Footer Placeholder 3"/>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Slide Number Placeholder 4"/>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8155967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3" name="Footer Placeholder 2"/>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4" name="Slide Number Placeholder 3"/>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6296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66297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Footer Placeholder 5"/>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7" name="Slide Number Placeholder 6"/>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9308345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132298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7479005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4363" y="-311789"/>
            <a:ext cx="9558363" cy="7169789"/>
          </a:xfrm>
          <a:prstGeom prst="rect">
            <a:avLst/>
          </a:prstGeom>
        </p:spPr>
      </p:pic>
      <p:sp>
        <p:nvSpPr>
          <p:cNvPr id="4" name="Rectangle 3"/>
          <p:cNvSpPr/>
          <p:nvPr userDrawn="1"/>
        </p:nvSpPr>
        <p:spPr bwMode="auto">
          <a:xfrm>
            <a:off x="200715" y="2084174"/>
            <a:ext cx="4707445"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auto">
          <a:xfrm>
            <a:off x="201929" y="2084173"/>
            <a:ext cx="4707398" cy="1793104"/>
          </a:xfrm>
          <a:noFill/>
        </p:spPr>
        <p:txBody>
          <a:bodyPr lIns="146304" tIns="91440" rIns="146304" bIns="91440" anchor="t" anchorCtr="0"/>
          <a:lstStyle>
            <a:lvl1pPr>
              <a:defRPr sz="3971" spc="-74"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00715" y="3877258"/>
            <a:ext cx="4707398" cy="1789991"/>
          </a:xfrm>
        </p:spPr>
        <p:txBody>
          <a:bodyPr tIns="109728" bIns="109728">
            <a:noAutofit/>
          </a:bodyPr>
          <a:lstStyle>
            <a:lvl1pPr marL="0" indent="0">
              <a:spcBef>
                <a:spcPts val="0"/>
              </a:spcBef>
              <a:buNone/>
              <a:defRPr sz="2353">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336394" y="470069"/>
            <a:ext cx="123627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grpSp>
    </p:spTree>
    <p:extLst>
      <p:ext uri="{BB962C8B-B14F-4D97-AF65-F5344CB8AC3E}">
        <p14:creationId xmlns:p14="http://schemas.microsoft.com/office/powerpoint/2010/main" val="99027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01929" y="2077801"/>
            <a:ext cx="4706231"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marL="0" marR="0" lvl="0" indent="0" algn="ctr" defTabSz="685313"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invGray">
          <a:xfrm>
            <a:off x="341169" y="481161"/>
            <a:ext cx="1056059" cy="300619"/>
          </a:xfrm>
          <a:prstGeom prst="rect">
            <a:avLst/>
          </a:prstGeom>
        </p:spPr>
      </p:pic>
      <p:sp>
        <p:nvSpPr>
          <p:cNvPr id="12" name="Freeform 11"/>
          <p:cNvSpPr>
            <a:spLocks noEditPoints="1"/>
          </p:cNvSpPr>
          <p:nvPr userDrawn="1"/>
        </p:nvSpPr>
        <p:spPr bwMode="black">
          <a:xfrm>
            <a:off x="1571663" y="2425052"/>
            <a:ext cx="6000677"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13" tIns="33606" rIns="67213" bIns="3360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Tree>
    <p:extLst>
      <p:ext uri="{BB962C8B-B14F-4D97-AF65-F5344CB8AC3E}">
        <p14:creationId xmlns:p14="http://schemas.microsoft.com/office/powerpoint/2010/main" val="2739748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337654" y="6119147"/>
            <a:ext cx="940033" cy="268786"/>
          </a:xfrm>
          <a:prstGeom prst="rect">
            <a:avLst/>
          </a:prstGeom>
        </p:spPr>
      </p:pic>
      <p:sp>
        <p:nvSpPr>
          <p:cNvPr id="18" name="Title 1"/>
          <p:cNvSpPr>
            <a:spLocks noGrp="1"/>
          </p:cNvSpPr>
          <p:nvPr>
            <p:ph type="title" hasCustomPrompt="1"/>
          </p:nvPr>
        </p:nvSpPr>
        <p:spPr>
          <a:xfrm>
            <a:off x="201976" y="2084187"/>
            <a:ext cx="7395458" cy="1793090"/>
          </a:xfrm>
          <a:noFill/>
        </p:spPr>
        <p:txBody>
          <a:bodyPr lIns="146304" tIns="91440" rIns="146304" bIns="91440" anchor="t" anchorCtr="0"/>
          <a:lstStyle>
            <a:lvl1pPr>
              <a:defRPr sz="3969" spc="-74"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01979" y="3878574"/>
            <a:ext cx="7395458" cy="1792326"/>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481161"/>
            <a:ext cx="1066077" cy="300619"/>
          </a:xfrm>
          <a:prstGeom prst="rect">
            <a:avLst/>
          </a:prstGeom>
        </p:spPr>
      </p:pic>
      <p:sp>
        <p:nvSpPr>
          <p:cNvPr id="7" name="Text Placeholder 2"/>
          <p:cNvSpPr>
            <a:spLocks noGrp="1"/>
          </p:cNvSpPr>
          <p:nvPr>
            <p:ph type="body" sz="quarter" idx="13" hasCustomPrompt="1"/>
          </p:nvPr>
        </p:nvSpPr>
        <p:spPr>
          <a:xfrm>
            <a:off x="6252799" y="301620"/>
            <a:ext cx="2688107" cy="499176"/>
          </a:xfrm>
        </p:spPr>
        <p:txBody>
          <a:bodyPr lIns="182880" tIns="146304" rIns="182880" bIns="146304"/>
          <a:lstStyle>
            <a:lvl1pPr marL="0" indent="0" algn="r">
              <a:buNone/>
              <a:defRPr sz="1471">
                <a:latin typeface="+mn-lt"/>
              </a:defRPr>
            </a:lvl1pPr>
            <a:lvl2pPr marL="252011" indent="0">
              <a:buNone/>
              <a:defRPr sz="1471"/>
            </a:lvl2pPr>
            <a:lvl3pPr marL="420020" indent="0">
              <a:buNone/>
              <a:defRPr sz="1471"/>
            </a:lvl3pPr>
            <a:lvl4pPr marL="588027" indent="0">
              <a:buNone/>
              <a:defRPr sz="1471"/>
            </a:lvl4pPr>
            <a:lvl5pPr marL="756035" indent="0">
              <a:buNone/>
              <a:defRPr sz="1471"/>
            </a:lvl5pPr>
          </a:lstStyle>
          <a:p>
            <a:pPr lvl="0"/>
            <a:r>
              <a:rPr lang="en-US"/>
              <a:t>Session Code Here</a:t>
            </a:r>
          </a:p>
        </p:txBody>
      </p:sp>
    </p:spTree>
    <p:extLst>
      <p:ext uri="{BB962C8B-B14F-4D97-AF65-F5344CB8AC3E}">
        <p14:creationId xmlns:p14="http://schemas.microsoft.com/office/powerpoint/2010/main" val="8232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6304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337654" y="6119147"/>
            <a:ext cx="940033" cy="268786"/>
          </a:xfrm>
          <a:prstGeom prst="rect">
            <a:avLst/>
          </a:prstGeom>
        </p:spPr>
      </p:pic>
      <p:sp>
        <p:nvSpPr>
          <p:cNvPr id="18" name="Title 1"/>
          <p:cNvSpPr>
            <a:spLocks noGrp="1"/>
          </p:cNvSpPr>
          <p:nvPr>
            <p:ph type="title" hasCustomPrompt="1"/>
          </p:nvPr>
        </p:nvSpPr>
        <p:spPr>
          <a:xfrm>
            <a:off x="201976" y="2084187"/>
            <a:ext cx="7395458" cy="1793090"/>
          </a:xfrm>
          <a:noFill/>
        </p:spPr>
        <p:txBody>
          <a:bodyPr lIns="146304" tIns="91440" rIns="146304" bIns="91440" anchor="t" anchorCtr="0"/>
          <a:lstStyle>
            <a:lvl1pPr>
              <a:defRPr sz="3969" spc="-74"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01979" y="3878574"/>
            <a:ext cx="7395458" cy="1792326"/>
          </a:xfrm>
          <a:noFill/>
        </p:spPr>
        <p:txBody>
          <a:bodyPr lIns="146304" tIns="109728" rIns="146304" bIns="109728">
            <a:noAutofit/>
          </a:bodyPr>
          <a:lstStyle>
            <a:lvl1pPr marL="0" indent="0">
              <a:spcBef>
                <a:spcPts val="0"/>
              </a:spcBef>
              <a:buNone/>
              <a:defRPr sz="2351"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6252799" y="301620"/>
            <a:ext cx="2688107" cy="499176"/>
          </a:xfrm>
        </p:spPr>
        <p:txBody>
          <a:bodyPr lIns="182880" tIns="146304" rIns="182880" bIns="146304"/>
          <a:lstStyle>
            <a:lvl1pPr marL="0" indent="0" algn="r">
              <a:buNone/>
              <a:defRPr sz="1471">
                <a:latin typeface="+mn-lt"/>
              </a:defRPr>
            </a:lvl1pPr>
            <a:lvl2pPr marL="252011" indent="0">
              <a:buNone/>
              <a:defRPr sz="1471"/>
            </a:lvl2pPr>
            <a:lvl3pPr marL="420020" indent="0">
              <a:buNone/>
              <a:defRPr sz="1471"/>
            </a:lvl3pPr>
            <a:lvl4pPr marL="588027" indent="0">
              <a:buNone/>
              <a:defRPr sz="1471"/>
            </a:lvl4pPr>
            <a:lvl5pPr marL="756035" indent="0">
              <a:buNone/>
              <a:defRPr sz="1471"/>
            </a:lvl5pPr>
          </a:lstStyle>
          <a:p>
            <a:pPr lvl="0"/>
            <a:r>
              <a:rPr lang="en-US"/>
              <a:t>Session Code Here</a:t>
            </a:r>
          </a:p>
        </p:txBody>
      </p:sp>
      <p:sp>
        <p:nvSpPr>
          <p:cNvPr id="8" name="Freeform 7"/>
          <p:cNvSpPr>
            <a:spLocks noChangeAspect="1" noEditPoints="1"/>
          </p:cNvSpPr>
          <p:nvPr userDrawn="1"/>
        </p:nvSpPr>
        <p:spPr bwMode="black">
          <a:xfrm>
            <a:off x="336159" y="481157"/>
            <a:ext cx="910988"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13" tIns="33606" rIns="67213" bIns="3360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dirty="0">
              <a:ln>
                <a:noFill/>
              </a:ln>
              <a:solidFill>
                <a:srgbClr val="404040"/>
              </a:solidFill>
              <a:effectLst/>
              <a:uLnTx/>
              <a:uFillTx/>
              <a:latin typeface="Segoe UI"/>
              <a:ea typeface="+mn-ea"/>
              <a:cs typeface="Arial" panose="020B0604020202020204" pitchFamily="34" charset="0"/>
            </a:endParaRPr>
          </a:p>
        </p:txBody>
      </p:sp>
    </p:spTree>
    <p:extLst>
      <p:ext uri="{BB962C8B-B14F-4D97-AF65-F5344CB8AC3E}">
        <p14:creationId xmlns:p14="http://schemas.microsoft.com/office/powerpoint/2010/main" val="140333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519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1189180"/>
            <a:ext cx="8740142" cy="1538050"/>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08" indent="0">
              <a:buNone/>
              <a:defRPr/>
            </a:lvl3pPr>
            <a:lvl4pPr marL="336016" indent="0">
              <a:buNone/>
              <a:defRPr/>
            </a:lvl4pPr>
            <a:lvl5pPr marL="5040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64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87807"/>
          </a:xfrm>
        </p:spPr>
        <p:txBody>
          <a:bodyPr>
            <a:spAutoFit/>
          </a:bodyPr>
          <a:lstStyle>
            <a:lvl1pPr>
              <a:defRPr sz="293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1208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1587807"/>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74646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gradFill>
                  <a:gsLst>
                    <a:gs pos="1250">
                      <a:schemeClr val="tx2"/>
                    </a:gs>
                    <a:gs pos="99000">
                      <a:schemeClr val="tx2"/>
                    </a:gs>
                  </a:gsLst>
                  <a:lin ang="5400000" scaled="0"/>
                </a:gradFill>
              </a:defRPr>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48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5"/>
            <a:ext cx="4033911" cy="1456553"/>
          </a:xfrm>
        </p:spPr>
        <p:txBody>
          <a:bodyPr wrap="square">
            <a:spAutoFit/>
          </a:bodyPr>
          <a:lstStyle>
            <a:lvl1pPr marL="0" indent="0">
              <a:spcBef>
                <a:spcPts val="900"/>
              </a:spcBef>
              <a:buClr>
                <a:schemeClr val="tx1"/>
              </a:buClr>
              <a:buFont typeface="Wingdings" pitchFamily="2" charset="2"/>
              <a:buNone/>
              <a:defRPr sz="2351"/>
            </a:lvl1pPr>
            <a:lvl2pPr marL="0" indent="0">
              <a:buNone/>
              <a:defRPr sz="1471"/>
            </a:lvl2pPr>
            <a:lvl3pPr marL="170342" indent="0">
              <a:buNone/>
              <a:tabLst/>
              <a:defRPr sz="1471"/>
            </a:lvl3pPr>
            <a:lvl4pPr marL="338349" indent="0">
              <a:buNone/>
              <a:defRPr/>
            </a:lvl4pPr>
            <a:lvl5pPr marL="5040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100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9"/>
            <a:ext cx="4033911" cy="1506310"/>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9"/>
            <a:ext cx="4033911" cy="1506310"/>
          </a:xfrm>
        </p:spPr>
        <p:txBody>
          <a:bodyPr wrap="square">
            <a:spAutoFit/>
          </a:bodyPr>
          <a:lstStyle>
            <a:lvl1pPr marL="211177" indent="-211177">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741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9"/>
            <a:ext cx="4033911" cy="1506310"/>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9"/>
            <a:ext cx="4033911" cy="1506310"/>
          </a:xfrm>
        </p:spPr>
        <p:txBody>
          <a:bodyPr wrap="square">
            <a:spAutoFit/>
          </a:bodyPr>
          <a:lstStyle>
            <a:lvl1pPr marL="211177" indent="-211177">
              <a:spcBef>
                <a:spcPts val="900"/>
              </a:spcBef>
              <a:buClr>
                <a:schemeClr val="tx1"/>
              </a:buClr>
              <a:buFont typeface="Arial" pitchFamily="34" charset="0"/>
              <a:buChar char="•"/>
              <a:defRPr sz="2351"/>
            </a:lvl1pPr>
            <a:lvl2pPr marL="390377" indent="-171385">
              <a:defRPr sz="1765"/>
            </a:lvl2pPr>
            <a:lvl3pPr marL="514154" indent="-123779">
              <a:tabLst/>
              <a:defRPr sz="1471"/>
            </a:lvl3pPr>
            <a:lvl4pPr marL="647453" indent="-133300">
              <a:defRPr/>
            </a:lvl4pPr>
            <a:lvl5pPr marL="771231" indent="-12377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2087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720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0244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906014"/>
            <a:ext cx="7526061"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1713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186359"/>
            <a:ext cx="6723186" cy="917431"/>
          </a:xfrm>
          <a:noFill/>
        </p:spPr>
        <p:txBody>
          <a:bodyPr wrap="square" tIns="91440" bIns="91440" anchor="t" anchorCtr="0">
            <a:spAutoFit/>
          </a:bodyPr>
          <a:lstStyle>
            <a:lvl1pPr>
              <a:defRPr sz="5291" spc="-74"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2" y="3877277"/>
            <a:ext cx="6723185" cy="621067"/>
          </a:xfrm>
          <a:noFill/>
        </p:spPr>
        <p:txBody>
          <a:bodyPr wrap="square" lIns="182880" tIns="146304" rIns="182880" bIns="146304">
            <a:spAutoFit/>
          </a:bodyPr>
          <a:lstStyle>
            <a:lvl1pPr marL="0" indent="0">
              <a:spcBef>
                <a:spcPts val="0"/>
              </a:spcBef>
              <a:buNone/>
              <a:defRPr sz="2351"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93888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186359"/>
            <a:ext cx="6723185" cy="917431"/>
          </a:xfrm>
          <a:noFill/>
        </p:spPr>
        <p:txBody>
          <a:bodyPr wrap="square" tIns="91440" bIns="91440" anchor="t" anchorCtr="0">
            <a:spAutoFit/>
          </a:bodyPr>
          <a:lstStyle>
            <a:lvl1pPr>
              <a:defRPr sz="5291" spc="-74"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34406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75"/>
            <a:ext cx="8740142" cy="917431"/>
          </a:xfrm>
          <a:noFill/>
        </p:spPr>
        <p:txBody>
          <a:bodyPr tIns="91440" bIns="91440" anchor="t" anchorCtr="0">
            <a:spAutoFit/>
          </a:bodyPr>
          <a:lstStyle>
            <a:lvl1pPr>
              <a:defRPr sz="5291"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17434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084175"/>
            <a:ext cx="8740142" cy="917431"/>
          </a:xfrm>
          <a:noFill/>
        </p:spPr>
        <p:txBody>
          <a:bodyPr tIns="91440" bIns="91440" anchor="t" anchorCtr="0">
            <a:spAutoFit/>
          </a:bodyPr>
          <a:lstStyle>
            <a:lvl1pPr>
              <a:defRPr sz="5291" spc="-74"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401962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217195"/>
            <a:ext cx="4033911" cy="1528367"/>
          </a:xfrm>
        </p:spPr>
        <p:txBody>
          <a:bodyPr>
            <a:spAutoFit/>
          </a:bodyPr>
          <a:lstStyle>
            <a:lvl1pPr>
              <a:defRPr sz="4851"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0"/>
            <a:ext cx="4570833" cy="6856100"/>
          </a:xfrm>
          <a:blipFill dpi="0" rotWithShape="1">
            <a:blip r:embed="rId2">
              <a:extLst>
                <a:ext uri="{28A0092B-C50C-407E-A947-70E740481C1C}">
                  <a14:useLocalDpi xmlns:a14="http://schemas.microsoft.com/office/drawing/2010/main"/>
                </a:ext>
              </a:extLst>
            </a:blip>
            <a:srcRect/>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23228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042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549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1" tIns="34281" rIns="34281" bIns="34281" numCol="1" spcCol="0" rtlCol="0" fromWordArt="0" anchor="ctr" anchorCtr="0" forceAA="0" compatLnSpc="1">
            <a:prstTxWarp prst="textNoShape">
              <a:avLst/>
            </a:prstTxWarp>
            <a:noAutofit/>
          </a:bodyPr>
          <a:lstStyle/>
          <a:p>
            <a:pPr marL="0" marR="0" lvl="0" indent="0" algn="ctr" defTabSz="685313" rtl="0" eaLnBrk="1" fontAlgn="base" latinLnBrk="0" hangingPunct="1">
              <a:lnSpc>
                <a:spcPct val="100000"/>
              </a:lnSpc>
              <a:spcBef>
                <a:spcPct val="0"/>
              </a:spcBef>
              <a:spcAft>
                <a:spcPct val="0"/>
              </a:spcAft>
              <a:buClrTx/>
              <a:buSzTx/>
              <a:buFontTx/>
              <a:buNone/>
              <a:tabLst/>
              <a:defRPr/>
            </a:pPr>
            <a:endParaRPr kumimoji="0" lang="en-US" sz="13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29" y="1197325"/>
            <a:ext cx="8740142" cy="1516569"/>
          </a:xfrm>
        </p:spPr>
        <p:txBody>
          <a:bodyPr/>
          <a:lstStyle>
            <a:lvl1pPr marL="0" indent="0">
              <a:buNone/>
              <a:defRPr sz="242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6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4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48396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6171619"/>
            <a:ext cx="8740142" cy="296433"/>
          </a:xfrm>
          <a:prstGeom prst="rect">
            <a:avLst/>
          </a:prstGeom>
          <a:noFill/>
          <a:ln w="12700">
            <a:noFill/>
            <a:miter lim="800000"/>
            <a:headEnd type="none" w="sm" len="sm"/>
            <a:tailEnd type="none" w="sm" len="sm"/>
          </a:ln>
          <a:effectLst/>
        </p:spPr>
        <p:txBody>
          <a:bodyPr vert="horz" wrap="square" lIns="134426" tIns="107540" rIns="134426" bIns="107540" numCol="1" anchor="t" anchorCtr="0" compatLnSpc="1">
            <a:prstTxWarp prst="textNoShape">
              <a:avLst/>
            </a:prstTxWarp>
            <a:spAutoFit/>
          </a:bodyPr>
          <a:lstStyle/>
          <a:p>
            <a:pPr marL="0" marR="0" lvl="0" indent="0" algn="l" defTabSz="685180"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341169" y="470068"/>
            <a:ext cx="1056059" cy="300619"/>
          </a:xfrm>
          <a:prstGeom prst="rect">
            <a:avLst/>
          </a:prstGeom>
        </p:spPr>
      </p:pic>
    </p:spTree>
    <p:extLst>
      <p:ext uri="{BB962C8B-B14F-4D97-AF65-F5344CB8AC3E}">
        <p14:creationId xmlns:p14="http://schemas.microsoft.com/office/powerpoint/2010/main" val="3969200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4744559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1189179"/>
            <a:ext cx="8740142" cy="1845185"/>
          </a:xfrm>
          <a:prstGeom prst="rect">
            <a:avLst/>
          </a:prstGeom>
        </p:spPr>
        <p:txBody>
          <a:bodyPr/>
          <a:lstStyle>
            <a:lvl1pPr marL="213510" indent="-213510">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20" indent="-20651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530" indent="-213510">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539" indent="-16800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545" indent="-16800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7"/>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9"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1229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6101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theme" Target="../theme/theme6.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3725" r:id="rId1"/>
    <p:sldLayoutId id="214748373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 charset="0"/>
        </a:defRPr>
      </a:lvl2pPr>
      <a:lvl3pPr algn="ctr" rtl="0" eaLnBrk="0" fontAlgn="base" hangingPunct="0">
        <a:spcBef>
          <a:spcPct val="0"/>
        </a:spcBef>
        <a:spcAft>
          <a:spcPct val="0"/>
        </a:spcAft>
        <a:defRPr sz="4400">
          <a:solidFill>
            <a:schemeClr val="tx2"/>
          </a:solidFill>
          <a:latin typeface="Times" pitchFamily="1" charset="0"/>
        </a:defRPr>
      </a:lvl3pPr>
      <a:lvl4pPr algn="ctr" rtl="0" eaLnBrk="0" fontAlgn="base" hangingPunct="0">
        <a:spcBef>
          <a:spcPct val="0"/>
        </a:spcBef>
        <a:spcAft>
          <a:spcPct val="0"/>
        </a:spcAft>
        <a:defRPr sz="4400">
          <a:solidFill>
            <a:schemeClr val="tx2"/>
          </a:solidFill>
          <a:latin typeface="Times" pitchFamily="1" charset="0"/>
        </a:defRPr>
      </a:lvl4pPr>
      <a:lvl5pPr algn="ctr" rtl="0" eaLnBrk="0" fontAlgn="base" hangingPunct="0">
        <a:spcBef>
          <a:spcPct val="0"/>
        </a:spcBef>
        <a:spcAft>
          <a:spcPct val="0"/>
        </a:spcAft>
        <a:defRPr sz="4400">
          <a:solidFill>
            <a:schemeClr val="tx2"/>
          </a:solidFill>
          <a:latin typeface="Times" pitchFamily="1" charset="0"/>
        </a:defRPr>
      </a:lvl5pPr>
      <a:lvl6pPr marL="457200" algn="ctr" rtl="0" fontAlgn="base">
        <a:spcBef>
          <a:spcPct val="0"/>
        </a:spcBef>
        <a:spcAft>
          <a:spcPct val="0"/>
        </a:spcAft>
        <a:defRPr sz="4400">
          <a:solidFill>
            <a:schemeClr val="tx2"/>
          </a:solidFill>
          <a:latin typeface="Times" pitchFamily="1" charset="0"/>
        </a:defRPr>
      </a:lvl6pPr>
      <a:lvl7pPr marL="914400" algn="ctr" rtl="0" fontAlgn="base">
        <a:spcBef>
          <a:spcPct val="0"/>
        </a:spcBef>
        <a:spcAft>
          <a:spcPct val="0"/>
        </a:spcAft>
        <a:defRPr sz="4400">
          <a:solidFill>
            <a:schemeClr val="tx2"/>
          </a:solidFill>
          <a:latin typeface="Times" pitchFamily="1" charset="0"/>
        </a:defRPr>
      </a:lvl7pPr>
      <a:lvl8pPr marL="1371600" algn="ctr" rtl="0" fontAlgn="base">
        <a:spcBef>
          <a:spcPct val="0"/>
        </a:spcBef>
        <a:spcAft>
          <a:spcPct val="0"/>
        </a:spcAft>
        <a:defRPr sz="4400">
          <a:solidFill>
            <a:schemeClr val="tx2"/>
          </a:solidFill>
          <a:latin typeface="Times" pitchFamily="1" charset="0"/>
        </a:defRPr>
      </a:lvl8pPr>
      <a:lvl9pPr marL="1828800" algn="ctr" rtl="0" fontAlgn="base">
        <a:spcBef>
          <a:spcPct val="0"/>
        </a:spcBef>
        <a:spcAft>
          <a:spcPct val="0"/>
        </a:spcAft>
        <a:defRPr sz="4400">
          <a:solidFill>
            <a:schemeClr val="tx2"/>
          </a:solidFill>
          <a:latin typeface="Times"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EEEEF-E6E8-4EE5-A248-22CBD8B585E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E9D8FC-470B-4439-BAA1-F789899898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8B1F6-D7D2-4F46-AABA-A030C3C0237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eaLnBrk="1" fontAlgn="auto" hangingPunct="1">
              <a:spcBef>
                <a:spcPts val="0"/>
              </a:spcBef>
              <a:spcAft>
                <a:spcPts val="0"/>
              </a:spcAft>
            </a:pPr>
            <a:fld id="{01DDE98B-02C3-4525-A09A-238915A05558}" type="datetimeFigureOut">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12/12/2019</a:t>
            </a:fld>
            <a:endParaRPr lang="en-US" dirty="0">
              <a:solidFill>
                <a:prstClr val="black">
                  <a:tint val="75000"/>
                </a:prstClr>
              </a:solidFill>
              <a:latin typeface="Calibri" panose="020F0502020204030204"/>
              <a:cs typeface="+mn-cs"/>
            </a:endParaRPr>
          </a:p>
        </p:txBody>
      </p:sp>
      <p:sp>
        <p:nvSpPr>
          <p:cNvPr id="5" name="Footer Placeholder 4">
            <a:extLst>
              <a:ext uri="{FF2B5EF4-FFF2-40B4-BE49-F238E27FC236}">
                <a16:creationId xmlns:a16="http://schemas.microsoft.com/office/drawing/2014/main" id="{2C55675B-696A-48C9-92A5-ADCE2E3BA5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eaLnBrk="1" fontAlgn="auto" hangingPunct="1">
              <a:spcBef>
                <a:spcPts val="0"/>
              </a:spcBef>
              <a:spcAft>
                <a:spcPts val="0"/>
              </a:spcAft>
            </a:pPr>
            <a:endParaRPr lang="en-US" dirty="0">
              <a:solidFill>
                <a:prstClr val="black">
                  <a:tint val="75000"/>
                </a:prstClr>
              </a:solidFill>
              <a:latin typeface="Calibri" panose="020F0502020204030204"/>
              <a:cs typeface="+mn-cs"/>
            </a:endParaRPr>
          </a:p>
        </p:txBody>
      </p:sp>
      <p:sp>
        <p:nvSpPr>
          <p:cNvPr id="6" name="Slide Number Placeholder 5">
            <a:extLst>
              <a:ext uri="{FF2B5EF4-FFF2-40B4-BE49-F238E27FC236}">
                <a16:creationId xmlns:a16="http://schemas.microsoft.com/office/drawing/2014/main" id="{FC109B75-B0D1-4531-88C7-B2FB4BEE269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eaLnBrk="1" fontAlgn="auto" hangingPunct="1">
              <a:spcBef>
                <a:spcPts val="0"/>
              </a:spcBef>
              <a:spcAft>
                <a:spcPts val="0"/>
              </a:spcAft>
            </a:pPr>
            <a:fld id="{67DB3A58-16DF-4D05-B417-943027AE7604}" type="slidenum">
              <a:rPr lang="en-US" smtClean="0">
                <a:solidFill>
                  <a:prstClr val="black">
                    <a:tint val="75000"/>
                  </a:prstClr>
                </a:solidFill>
                <a:latin typeface="Calibri" panose="020F0502020204030204"/>
                <a:cs typeface="+mn-cs"/>
              </a:rPr>
              <a:pPr defTabSz="685800" eaLnBrk="1" fontAlgn="auto" hangingPunct="1">
                <a:spcBef>
                  <a:spcPts val="0"/>
                </a:spcBef>
                <a:spcAft>
                  <a:spcPts val="0"/>
                </a:spcAft>
              </a:pPr>
              <a:t>‹#›</a:t>
            </a:fld>
            <a:endParaRPr lang="en-US" dirty="0">
              <a:solidFill>
                <a:prstClr val="black">
                  <a:tint val="75000"/>
                </a:prstClr>
              </a:solidFill>
              <a:latin typeface="Calibri" panose="020F0502020204030204"/>
              <a:cs typeface="+mn-cs"/>
            </a:endParaRPr>
          </a:p>
        </p:txBody>
      </p:sp>
    </p:spTree>
    <p:extLst>
      <p:ext uri="{BB962C8B-B14F-4D97-AF65-F5344CB8AC3E}">
        <p14:creationId xmlns:p14="http://schemas.microsoft.com/office/powerpoint/2010/main" val="248504649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3EEEEF-E6E8-4EE5-A248-22CBD8B585E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E9D8FC-470B-4439-BAA1-F789899898E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D8B1F6-D7D2-4F46-AABA-A030C3C0237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01DDE98B-02C3-4525-A09A-238915A05558}"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a:extLst>
              <a:ext uri="{FF2B5EF4-FFF2-40B4-BE49-F238E27FC236}">
                <a16:creationId xmlns:a16="http://schemas.microsoft.com/office/drawing/2014/main" id="{2C55675B-696A-48C9-92A5-ADCE2E3BA5F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FC109B75-B0D1-4531-88C7-B2FB4BEE269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67DB3A58-16DF-4D05-B417-943027AE760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128995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858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844997601"/>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57"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 charset="0"/>
        </a:defRPr>
      </a:lvl2pPr>
      <a:lvl3pPr algn="ctr" rtl="0" eaLnBrk="0" fontAlgn="base" hangingPunct="0">
        <a:spcBef>
          <a:spcPct val="0"/>
        </a:spcBef>
        <a:spcAft>
          <a:spcPct val="0"/>
        </a:spcAft>
        <a:defRPr sz="4400">
          <a:solidFill>
            <a:schemeClr val="tx2"/>
          </a:solidFill>
          <a:latin typeface="Times" pitchFamily="1" charset="0"/>
        </a:defRPr>
      </a:lvl3pPr>
      <a:lvl4pPr algn="ctr" rtl="0" eaLnBrk="0" fontAlgn="base" hangingPunct="0">
        <a:spcBef>
          <a:spcPct val="0"/>
        </a:spcBef>
        <a:spcAft>
          <a:spcPct val="0"/>
        </a:spcAft>
        <a:defRPr sz="4400">
          <a:solidFill>
            <a:schemeClr val="tx2"/>
          </a:solidFill>
          <a:latin typeface="Times" pitchFamily="1" charset="0"/>
        </a:defRPr>
      </a:lvl4pPr>
      <a:lvl5pPr algn="ctr" rtl="0" eaLnBrk="0" fontAlgn="base" hangingPunct="0">
        <a:spcBef>
          <a:spcPct val="0"/>
        </a:spcBef>
        <a:spcAft>
          <a:spcPct val="0"/>
        </a:spcAft>
        <a:defRPr sz="4400">
          <a:solidFill>
            <a:schemeClr val="tx2"/>
          </a:solidFill>
          <a:latin typeface="Times" pitchFamily="1" charset="0"/>
        </a:defRPr>
      </a:lvl5pPr>
      <a:lvl6pPr marL="457200" algn="ctr" rtl="0" fontAlgn="base">
        <a:spcBef>
          <a:spcPct val="0"/>
        </a:spcBef>
        <a:spcAft>
          <a:spcPct val="0"/>
        </a:spcAft>
        <a:defRPr sz="4400">
          <a:solidFill>
            <a:schemeClr val="tx2"/>
          </a:solidFill>
          <a:latin typeface="Times" pitchFamily="1" charset="0"/>
        </a:defRPr>
      </a:lvl6pPr>
      <a:lvl7pPr marL="914400" algn="ctr" rtl="0" fontAlgn="base">
        <a:spcBef>
          <a:spcPct val="0"/>
        </a:spcBef>
        <a:spcAft>
          <a:spcPct val="0"/>
        </a:spcAft>
        <a:defRPr sz="4400">
          <a:solidFill>
            <a:schemeClr val="tx2"/>
          </a:solidFill>
          <a:latin typeface="Times" pitchFamily="1" charset="0"/>
        </a:defRPr>
      </a:lvl7pPr>
      <a:lvl8pPr marL="1371600" algn="ctr" rtl="0" fontAlgn="base">
        <a:spcBef>
          <a:spcPct val="0"/>
        </a:spcBef>
        <a:spcAft>
          <a:spcPct val="0"/>
        </a:spcAft>
        <a:defRPr sz="4400">
          <a:solidFill>
            <a:schemeClr val="tx2"/>
          </a:solidFill>
          <a:latin typeface="Times" pitchFamily="1" charset="0"/>
        </a:defRPr>
      </a:lvl8pPr>
      <a:lvl9pPr marL="1828800" algn="ctr" rtl="0" fontAlgn="base">
        <a:spcBef>
          <a:spcPct val="0"/>
        </a:spcBef>
        <a:spcAft>
          <a:spcPct val="0"/>
        </a:spcAft>
        <a:defRPr sz="4400">
          <a:solidFill>
            <a:schemeClr val="tx2"/>
          </a:solidFill>
          <a:latin typeface="Times" pitchFamily="1"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fld id="{04DB3D12-3C43-4E3A-BD4E-30DA4DE5EFF4}"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12/12/2019</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tabLst/>
              <a:defRPr/>
            </a:pPr>
            <a:fld id="{BB518A43-FC01-467D-A197-03D24BC5F5F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63938191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1189178"/>
            <a:ext cx="8740141" cy="158780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9278180" y="8223"/>
            <a:ext cx="724699" cy="5646180"/>
            <a:chOff x="12618967" y="8385"/>
            <a:chExt cx="985640" cy="575858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685313" rtl="0" eaLnBrk="1" fontAlgn="base" latinLnBrk="0" hangingPunct="1">
                  <a:lnSpc>
                    <a:spcPct val="100000"/>
                  </a:lnSpc>
                  <a:spcBef>
                    <a:spcPct val="0"/>
                  </a:spcBef>
                  <a:spcAft>
                    <a:spcPct val="0"/>
                  </a:spcAft>
                  <a:buClrTx/>
                  <a:buSzTx/>
                  <a:buFontTx/>
                  <a:buNone/>
                  <a:tabLst/>
                  <a:defRPr/>
                </a:pPr>
                <a:r>
                  <a:rPr kumimoji="0" lang="en-US" sz="368"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3070376" y="226929"/>
              <a:ext cx="678817" cy="389645"/>
            </a:xfrm>
            <a:prstGeom prst="rect">
              <a:avLst/>
            </a:prstGeom>
            <a:noFill/>
          </p:spPr>
          <p:txBody>
            <a:bodyPr wrap="none" lIns="0" tIns="91440" rIns="182880" bIns="91440"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Arial" panose="020B0604020202020204" pitchFamily="34" charset="0"/>
                </a:rPr>
                <a:t>Main colors</a:t>
              </a:r>
            </a:p>
          </p:txBody>
        </p:sp>
        <p:sp>
          <p:nvSpPr>
            <p:cNvPr id="32" name="TextBox 31"/>
            <p:cNvSpPr txBox="1"/>
            <p:nvPr userDrawn="1"/>
          </p:nvSpPr>
          <p:spPr>
            <a:xfrm rot="5400000">
              <a:off x="12055691" y="4197341"/>
              <a:ext cx="2029255" cy="389645"/>
            </a:xfrm>
            <a:prstGeom prst="rect">
              <a:avLst/>
            </a:prstGeom>
            <a:noFill/>
          </p:spPr>
          <p:txBody>
            <a:bodyPr wrap="none" lIns="0" tIns="91440" rIns="182880" bIns="91440"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735"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Arial" panose="020B0604020202020204" pitchFamily="34" charset="0"/>
                </a:rPr>
                <a:t>Secondary colors (use only when necessary)</a:t>
              </a:r>
            </a:p>
          </p:txBody>
        </p:sp>
      </p:grpSp>
    </p:spTree>
    <p:extLst>
      <p:ext uri="{BB962C8B-B14F-4D97-AF65-F5344CB8AC3E}">
        <p14:creationId xmlns:p14="http://schemas.microsoft.com/office/powerpoint/2010/main" val="24584453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Lst>
  <p:transition>
    <p:fade/>
  </p:transition>
  <p:txStyles>
    <p:titleStyle>
      <a:lvl1pPr algn="l" defTabSz="685512" rtl="0" eaLnBrk="1" latinLnBrk="0" hangingPunct="1">
        <a:lnSpc>
          <a:spcPct val="90000"/>
        </a:lnSpc>
        <a:spcBef>
          <a:spcPct val="0"/>
        </a:spcBef>
        <a:buNone/>
        <a:defRPr lang="en-US" sz="352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11" marR="0" indent="-252011" algn="l" defTabSz="685512" rtl="0" eaLnBrk="1" fontAlgn="auto" latinLnBrk="0" hangingPunct="1">
        <a:lnSpc>
          <a:spcPct val="90000"/>
        </a:lnSpc>
        <a:spcBef>
          <a:spcPct val="20000"/>
        </a:spcBef>
        <a:spcAft>
          <a:spcPts val="0"/>
        </a:spcAft>
        <a:buClrTx/>
        <a:buSzPct val="90000"/>
        <a:buFont typeface="Arial" pitchFamily="34" charset="0"/>
        <a:buChar char="•"/>
        <a:tabLst/>
        <a:defRPr sz="2939" kern="1200" spc="0" baseline="0">
          <a:gradFill>
            <a:gsLst>
              <a:gs pos="1250">
                <a:schemeClr val="tx1"/>
              </a:gs>
              <a:gs pos="100000">
                <a:schemeClr val="tx1"/>
              </a:gs>
            </a:gsLst>
            <a:lin ang="5400000" scaled="0"/>
          </a:gradFill>
          <a:latin typeface="+mj-lt"/>
          <a:ea typeface="+mn-ea"/>
          <a:cs typeface="+mn-cs"/>
        </a:defRPr>
      </a:lvl1pPr>
      <a:lvl2pPr marL="429353" marR="0" indent="-177341" algn="l" defTabSz="68551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027"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035"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044" marR="0" indent="-168008" algn="l" defTabSz="685512"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15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914"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671"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427" indent="-171378" algn="l" defTabSz="68551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512" rtl="0" eaLnBrk="1" latinLnBrk="0" hangingPunct="1">
        <a:defRPr sz="1324" kern="1200">
          <a:solidFill>
            <a:schemeClr val="tx1"/>
          </a:solidFill>
          <a:latin typeface="+mn-lt"/>
          <a:ea typeface="+mn-ea"/>
          <a:cs typeface="+mn-cs"/>
        </a:defRPr>
      </a:lvl1pPr>
      <a:lvl2pPr marL="342755" algn="l" defTabSz="685512" rtl="0" eaLnBrk="1" latinLnBrk="0" hangingPunct="1">
        <a:defRPr sz="1324" kern="1200">
          <a:solidFill>
            <a:schemeClr val="tx1"/>
          </a:solidFill>
          <a:latin typeface="+mn-lt"/>
          <a:ea typeface="+mn-ea"/>
          <a:cs typeface="+mn-cs"/>
        </a:defRPr>
      </a:lvl2pPr>
      <a:lvl3pPr marL="685512" algn="l" defTabSz="685512" rtl="0" eaLnBrk="1" latinLnBrk="0" hangingPunct="1">
        <a:defRPr sz="1324" kern="1200">
          <a:solidFill>
            <a:schemeClr val="tx1"/>
          </a:solidFill>
          <a:latin typeface="+mn-lt"/>
          <a:ea typeface="+mn-ea"/>
          <a:cs typeface="+mn-cs"/>
        </a:defRPr>
      </a:lvl3pPr>
      <a:lvl4pPr marL="1028268" algn="l" defTabSz="685512" rtl="0" eaLnBrk="1" latinLnBrk="0" hangingPunct="1">
        <a:defRPr sz="1324" kern="1200">
          <a:solidFill>
            <a:schemeClr val="tx1"/>
          </a:solidFill>
          <a:latin typeface="+mn-lt"/>
          <a:ea typeface="+mn-ea"/>
          <a:cs typeface="+mn-cs"/>
        </a:defRPr>
      </a:lvl4pPr>
      <a:lvl5pPr marL="1371024" algn="l" defTabSz="685512" rtl="0" eaLnBrk="1" latinLnBrk="0" hangingPunct="1">
        <a:defRPr sz="1324" kern="1200">
          <a:solidFill>
            <a:schemeClr val="tx1"/>
          </a:solidFill>
          <a:latin typeface="+mn-lt"/>
          <a:ea typeface="+mn-ea"/>
          <a:cs typeface="+mn-cs"/>
        </a:defRPr>
      </a:lvl5pPr>
      <a:lvl6pPr marL="1713780" algn="l" defTabSz="685512" rtl="0" eaLnBrk="1" latinLnBrk="0" hangingPunct="1">
        <a:defRPr sz="1324" kern="1200">
          <a:solidFill>
            <a:schemeClr val="tx1"/>
          </a:solidFill>
          <a:latin typeface="+mn-lt"/>
          <a:ea typeface="+mn-ea"/>
          <a:cs typeface="+mn-cs"/>
        </a:defRPr>
      </a:lvl6pPr>
      <a:lvl7pPr marL="2056536" algn="l" defTabSz="685512" rtl="0" eaLnBrk="1" latinLnBrk="0" hangingPunct="1">
        <a:defRPr sz="1324" kern="1200">
          <a:solidFill>
            <a:schemeClr val="tx1"/>
          </a:solidFill>
          <a:latin typeface="+mn-lt"/>
          <a:ea typeface="+mn-ea"/>
          <a:cs typeface="+mn-cs"/>
        </a:defRPr>
      </a:lvl7pPr>
      <a:lvl8pPr marL="2399291" algn="l" defTabSz="685512" rtl="0" eaLnBrk="1" latinLnBrk="0" hangingPunct="1">
        <a:defRPr sz="1324" kern="1200">
          <a:solidFill>
            <a:schemeClr val="tx1"/>
          </a:solidFill>
          <a:latin typeface="+mn-lt"/>
          <a:ea typeface="+mn-ea"/>
          <a:cs typeface="+mn-cs"/>
        </a:defRPr>
      </a:lvl8pPr>
      <a:lvl9pPr marL="2742049" algn="l" defTabSz="68551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ideo" Target="https://www.youtube.com/embed/LYO0Ptqvjq0" TargetMode="External"/><Relationship Id="rId4" Type="http://schemas.openxmlformats.org/officeDocument/2006/relationships/image" Target="../media/image87.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ideo" Target="https://www.youtube.com/embed/QqRMTWqhwzM" TargetMode="External"/><Relationship Id="rId4" Type="http://schemas.openxmlformats.org/officeDocument/2006/relationships/image" Target="../media/image88.jpeg"/></Relationships>
</file>

<file path=ppt/slides/_rels/slide107.xml.rels><?xml version="1.0" encoding="UTF-8" standalone="yes"?>
<Relationships xmlns="http://schemas.openxmlformats.org/package/2006/relationships"><Relationship Id="rId3" Type="http://schemas.openxmlformats.org/officeDocument/2006/relationships/hyperlink" Target="https://www.cnbc.com/video/2018/03/13/larry-page-backed-firm-unveils-flying-car-called-cora.htm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ideo" Target="https://www.youtube.com/embed/F0vkv-XclUg" TargetMode="External"/><Relationship Id="rId4" Type="http://schemas.openxmlformats.org/officeDocument/2006/relationships/image" Target="../media/image90.jpeg"/></Relationships>
</file>

<file path=ppt/slides/_rels/slide1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7.xml"/><Relationship Id="rId1" Type="http://schemas.openxmlformats.org/officeDocument/2006/relationships/video" Target="https://www.youtube.com/embed/RE3V5HXxlvc"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slideLayout" Target="../slideLayouts/slideLayout2.xml"/><Relationship Id="rId1" Type="http://schemas.openxmlformats.org/officeDocument/2006/relationships/video" Target="https://www.youtube.com/embed/QSIPNhOiMoE"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0.xml"/><Relationship Id="rId1" Type="http://schemas.openxmlformats.org/officeDocument/2006/relationships/slideLayout" Target="../slideLayouts/slideLayout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6.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5.xml"/></Relationships>
</file>

<file path=ppt/slides/_rels/slide1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insightzz.com/" TargetMode="External"/><Relationship Id="rId2" Type="http://schemas.openxmlformats.org/officeDocument/2006/relationships/notesSlide" Target="../notesSlides/notesSlide110.xml"/><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5.xml"/></Relationships>
</file>

<file path=ppt/slides/_rels/slide1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35.xml"/></Relationships>
</file>

<file path=ppt/slides/_rels/slide1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8.xml"/><Relationship Id="rId1" Type="http://schemas.openxmlformats.org/officeDocument/2006/relationships/slideLayout" Target="../slideLayouts/slideLayout35.xml"/></Relationships>
</file>

<file path=ppt/slides/_rels/slide1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9.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0.xml"/><Relationship Id="rId1" Type="http://schemas.openxmlformats.org/officeDocument/2006/relationships/slideLayout" Target="../slideLayouts/slideLayout35.xml"/></Relationships>
</file>

<file path=ppt/slides/_rels/slide1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35.xml"/></Relationships>
</file>

<file path=ppt/slides/_rels/slide15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2.xml"/><Relationship Id="rId1" Type="http://schemas.openxmlformats.org/officeDocument/2006/relationships/slideLayout" Target="../slideLayouts/slideLayout3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5.xml"/></Relationships>
</file>

<file path=ppt/slides/_rels/slide155.xml.rels><?xml version="1.0" encoding="UTF-8" standalone="yes"?>
<Relationships xmlns="http://schemas.openxmlformats.org/package/2006/relationships"><Relationship Id="rId3" Type="http://schemas.openxmlformats.org/officeDocument/2006/relationships/hyperlink" Target="https://www.irishtimes.com/business/innovation/new-3d-printing-project-aims-to-bring-relief-to-arthritis-sufferers-1.3604584" TargetMode="External"/><Relationship Id="rId2" Type="http://schemas.openxmlformats.org/officeDocument/2006/relationships/notesSlide" Target="../notesSlides/notesSlide125.xml"/><Relationship Id="rId1" Type="http://schemas.openxmlformats.org/officeDocument/2006/relationships/slideLayout" Target="../slideLayouts/slideLayout3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5.xml"/><Relationship Id="rId1" Type="http://schemas.openxmlformats.org/officeDocument/2006/relationships/video" Target="https://www.youtube.com/embed/SvM7jFZGAec" TargetMode="External"/><Relationship Id="rId4" Type="http://schemas.openxmlformats.org/officeDocument/2006/relationships/image" Target="../media/image103.jpeg"/></Relationships>
</file>

<file path=ppt/slides/_rels/slide15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2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ZE2HxTmxfrI" TargetMode="Externa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emf"/></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5.xml"/><Relationship Id="rId1" Type="http://schemas.openxmlformats.org/officeDocument/2006/relationships/video" Target="https://www.youtube.com/embed/G3psxs3gyf8" TargetMode="External"/><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ethereum/wiki/wiki/Patricia-Tree"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8" Type="http://schemas.openxmlformats.org/officeDocument/2006/relationships/hyperlink" Target="https://www.blockchain.org/" TargetMode="External"/><Relationship Id="rId3" Type="http://schemas.openxmlformats.org/officeDocument/2006/relationships/hyperlink" Target="https://blockchaindemo.io/" TargetMode="External"/><Relationship Id="rId7" Type="http://schemas.openxmlformats.org/officeDocument/2006/relationships/hyperlink" Target="https://www.coinbase.com/" TargetMode="External"/><Relationship Id="rId2" Type="http://schemas.openxmlformats.org/officeDocument/2006/relationships/notesSlide" Target="../notesSlides/notesSlide37.xml"/><Relationship Id="rId1" Type="http://schemas.openxmlformats.org/officeDocument/2006/relationships/slideLayout" Target="../slideLayouts/slideLayout35.xml"/><Relationship Id="rId6" Type="http://schemas.openxmlformats.org/officeDocument/2006/relationships/hyperlink" Target="https://www.blockchain.com/" TargetMode="External"/><Relationship Id="rId5" Type="http://schemas.openxmlformats.org/officeDocument/2006/relationships/hyperlink" Target="https://andersbrownworth.com/blockchain/public-private-keys/keys" TargetMode="External"/><Relationship Id="rId10" Type="http://schemas.openxmlformats.org/officeDocument/2006/relationships/hyperlink" Target="https://developers.ripple.com/" TargetMode="External"/><Relationship Id="rId4" Type="http://schemas.openxmlformats.org/officeDocument/2006/relationships/hyperlink" Target="https://demoblockchain.org/hash" TargetMode="External"/><Relationship Id="rId9" Type="http://schemas.openxmlformats.org/officeDocument/2006/relationships/hyperlink" Target="https://www.ethereum.or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35.xml"/><Relationship Id="rId1" Type="http://schemas.openxmlformats.org/officeDocument/2006/relationships/video" Target="https://www.youtube.com/embed/8b5-iEnW70k?feature=oembe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chart" Target="../charts/chart1.xml"/><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52.xml"/><Relationship Id="rId6" Type="http://schemas.openxmlformats.org/officeDocument/2006/relationships/image" Target="../media/image62.png"/><Relationship Id="rId11" Type="http://schemas.openxmlformats.org/officeDocument/2006/relationships/image" Target="../media/image67.jpe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jpeg"/><Relationship Id="rId9" Type="http://schemas.openxmlformats.org/officeDocument/2006/relationships/image" Target="../media/image65.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3.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r43LhSUUGTQ" TargetMode="External"/><Relationship Id="rId4" Type="http://schemas.openxmlformats.org/officeDocument/2006/relationships/image" Target="../media/image18.jpeg"/></Relationships>
</file>

<file path=ppt/slides/_rels/slide70.xml.rels><?xml version="1.0" encoding="UTF-8" standalone="yes"?>
<Relationships xmlns="http://schemas.openxmlformats.org/package/2006/relationships"><Relationship Id="rId3" Type="http://schemas.openxmlformats.org/officeDocument/2006/relationships/hyperlink" Target="http://www.paphussolutions.com/" TargetMode="External"/><Relationship Id="rId2" Type="http://schemas.openxmlformats.org/officeDocument/2006/relationships/image" Target="../media/image72.png"/><Relationship Id="rId1" Type="http://schemas.openxmlformats.org/officeDocument/2006/relationships/slideLayout" Target="../slideLayouts/slideLayout78.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messenger.com/t/AmericanExpressUS/" TargetMode="External"/><Relationship Id="rId1" Type="http://schemas.openxmlformats.org/officeDocument/2006/relationships/slideLayout" Target="../slideLayouts/slideLayout78.xml"/></Relationships>
</file>

<file path=ppt/slides/_rels/slide72.xml.rels><?xml version="1.0" encoding="UTF-8" standalone="yes"?>
<Relationships xmlns="http://schemas.openxmlformats.org/package/2006/relationships"><Relationship Id="rId3" Type="http://schemas.openxmlformats.org/officeDocument/2006/relationships/hyperlink" Target="https://messenger.klm.com/" TargetMode="External"/><Relationship Id="rId2" Type="http://schemas.openxmlformats.org/officeDocument/2006/relationships/image" Target="../media/image74.png"/><Relationship Id="rId1" Type="http://schemas.openxmlformats.org/officeDocument/2006/relationships/slideLayout" Target="../slideLayouts/slideLayout78.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m.me/gov.sg" TargetMode="External"/><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edition.cnn.com/videos/cnnmoney/2017/03/08/mostly-human-dead-irl.cnnmoney"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z3rCa0VL4AE" TargetMode="External"/><Relationship Id="rId4" Type="http://schemas.openxmlformats.org/officeDocument/2006/relationships/image" Target="../media/image78.jpe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ideo" Target="https://www.youtube.com/embed/mCjvV3iFsuw" TargetMode="External"/><Relationship Id="rId4" Type="http://schemas.openxmlformats.org/officeDocument/2006/relationships/image" Target="../media/image79.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ideo" Target="https://www.youtube.com/embed/IQrv5GbOKhc" TargetMode="External"/><Relationship Id="rId4" Type="http://schemas.openxmlformats.org/officeDocument/2006/relationships/image" Target="../media/image80.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ideo" Target="https://www.youtube.com/embed/18DHLHB4idI" TargetMode="External"/><Relationship Id="rId4" Type="http://schemas.openxmlformats.org/officeDocument/2006/relationships/image" Target="../media/image81.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ideo" Target="https://www.youtube.com/embed/eYUNEgn5KVQ" TargetMode="External"/><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ideo" Target="https://www.youtube.com/embed/qArZGwtRINg" TargetMode="External"/><Relationship Id="rId4" Type="http://schemas.openxmlformats.org/officeDocument/2006/relationships/image" Target="../media/image83.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ideo" Target="https://www.youtube.com/embed/Qb0Kzb3haK8" TargetMode="External"/><Relationship Id="rId4" Type="http://schemas.openxmlformats.org/officeDocument/2006/relationships/image" Target="../media/image84.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ideo" Target="https://www.youtube.com/embed/_4eFJzf0Gws" TargetMode="External"/><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ideo" Target="https://www.youtube.com/embed/-l2_XMYbOxk" TargetMode="External"/><Relationship Id="rId4" Type="http://schemas.openxmlformats.org/officeDocument/2006/relationships/image" Target="../media/image86.jpe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66800" y="2667000"/>
            <a:ext cx="7772400" cy="1143000"/>
          </a:xfrm>
        </p:spPr>
        <p:txBody>
          <a:bodyPr/>
          <a:lstStyle/>
          <a:p>
            <a:pPr eaLnBrk="1" hangingPunct="1"/>
            <a:r>
              <a:rPr lang="en-US" altLang="en-US" dirty="0"/>
              <a:t>	</a:t>
            </a:r>
          </a:p>
        </p:txBody>
      </p:sp>
      <p:sp>
        <p:nvSpPr>
          <p:cNvPr id="5123" name="Rectangle 3"/>
          <p:cNvSpPr>
            <a:spLocks noGrp="1" noChangeArrowheads="1"/>
          </p:cNvSpPr>
          <p:nvPr>
            <p:ph type="subTitle" idx="1"/>
          </p:nvPr>
        </p:nvSpPr>
        <p:spPr>
          <a:xfrm>
            <a:off x="76200" y="4038600"/>
            <a:ext cx="8991600" cy="1409700"/>
          </a:xfrm>
          <a:extLst>
            <a:ext uri="{91240B29-F687-4F45-9708-019B960494DF}">
              <a14:hiddenLine xmlns:a14="http://schemas.microsoft.com/office/drawing/2010/main" w="0">
                <a:solidFill>
                  <a:srgbClr val="000000"/>
                </a:solidFill>
                <a:miter lim="800000"/>
                <a:headEnd/>
                <a:tailEnd/>
              </a14:hiddenLine>
            </a:ext>
          </a:extLst>
        </p:spPr>
        <p:txBody>
          <a:bodyPr/>
          <a:lstStyle/>
          <a:p>
            <a:pPr eaLnBrk="1" hangingPunct="1">
              <a:spcBef>
                <a:spcPts val="1200"/>
              </a:spcBef>
            </a:pPr>
            <a:r>
              <a:rPr lang="en-US" altLang="en-US" b="1" dirty="0"/>
              <a:t>Blockchain and Disruptive Technologies: Preparing for the Not-So-Distant Future</a:t>
            </a:r>
          </a:p>
          <a:p>
            <a:pPr eaLnBrk="1" hangingPunct="1">
              <a:spcBef>
                <a:spcPts val="1200"/>
              </a:spcBef>
            </a:pPr>
            <a:endParaRPr lang="en-US" altLang="en-US" dirty="0"/>
          </a:p>
          <a:p>
            <a:pPr eaLnBrk="1" hangingPunct="1">
              <a:spcBef>
                <a:spcPts val="1200"/>
              </a:spcBef>
            </a:pPr>
            <a:r>
              <a:rPr lang="en-US" altLang="en-US" dirty="0"/>
              <a:t>Professor Subodha Kumar</a:t>
            </a:r>
          </a:p>
        </p:txBody>
      </p:sp>
      <p:pic>
        <p:nvPicPr>
          <p:cNvPr id="5125" name="Picture 8" descr="ISB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52400"/>
            <a:ext cx="2378075" cy="9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Image result for fox schoo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371600"/>
            <a:ext cx="2225675" cy="2225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0" y="5181600"/>
            <a:ext cx="1600200" cy="1600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600" dirty="0">
                <a:solidFill>
                  <a:schemeClr val="tx1"/>
                </a:solidFill>
              </a:rPr>
              <a:t>Basic Principles of Blockchain Technology</a:t>
            </a:r>
            <a:endParaRPr lang="en-US" altLang="en-US" sz="3600" dirty="0">
              <a:solidFill>
                <a:schemeClr val="tx1"/>
              </a:solidFill>
            </a:endParaRPr>
          </a:p>
        </p:txBody>
      </p:sp>
      <p:sp>
        <p:nvSpPr>
          <p:cNvPr id="443395" name="Rectangle 3"/>
          <p:cNvSpPr>
            <a:spLocks noGrp="1" noChangeArrowheads="1"/>
          </p:cNvSpPr>
          <p:nvPr>
            <p:ph type="body" idx="1"/>
          </p:nvPr>
        </p:nvSpPr>
        <p:spPr>
          <a:xfrm>
            <a:off x="228600" y="1295400"/>
            <a:ext cx="8839200" cy="2743200"/>
          </a:xfrm>
          <a:solidFill>
            <a:schemeClr val="bg1"/>
          </a:solidFill>
        </p:spPr>
        <p:txBody>
          <a:bodyPr/>
          <a:lstStyle/>
          <a:p>
            <a:pPr>
              <a:spcBef>
                <a:spcPts val="600"/>
              </a:spcBef>
              <a:buFont typeface="+mj-lt"/>
              <a:buAutoNum type="arabicPeriod"/>
            </a:pPr>
            <a:r>
              <a:rPr lang="en-US" altLang="en-US" sz="3600" dirty="0">
                <a:solidFill>
                  <a:srgbClr val="FF0000"/>
                </a:solidFill>
              </a:rPr>
              <a:t> Distributed Database</a:t>
            </a:r>
          </a:p>
          <a:p>
            <a:pPr marL="0" indent="0">
              <a:spcBef>
                <a:spcPts val="600"/>
              </a:spcBef>
              <a:buNone/>
            </a:pPr>
            <a:endParaRPr lang="en-US" altLang="en-US" sz="3600" dirty="0">
              <a:solidFill>
                <a:srgbClr val="FF0000"/>
              </a:solidFill>
            </a:endParaRPr>
          </a:p>
          <a:p>
            <a:pPr lvl="1">
              <a:spcBef>
                <a:spcPts val="600"/>
              </a:spcBef>
            </a:pPr>
            <a:r>
              <a:rPr lang="en-US" altLang="en-US" dirty="0"/>
              <a:t>Each party on a blockchain has access to the entire database and its complete history. </a:t>
            </a:r>
          </a:p>
          <a:p>
            <a:pPr marL="457200" lvl="1" indent="0">
              <a:spcBef>
                <a:spcPts val="600"/>
              </a:spcBef>
              <a:buNone/>
            </a:pPr>
            <a:endParaRPr lang="en-US" altLang="en-US" dirty="0"/>
          </a:p>
          <a:p>
            <a:pPr lvl="1">
              <a:spcBef>
                <a:spcPts val="600"/>
              </a:spcBef>
            </a:pPr>
            <a:r>
              <a:rPr lang="en-US" altLang="en-US" dirty="0"/>
              <a:t>No single party controls the data or the information. </a:t>
            </a:r>
          </a:p>
          <a:p>
            <a:pPr marL="457200" lvl="1" indent="0">
              <a:spcBef>
                <a:spcPts val="600"/>
              </a:spcBef>
              <a:buNone/>
            </a:pPr>
            <a:endParaRPr lang="en-US" altLang="en-US" dirty="0"/>
          </a:p>
          <a:p>
            <a:pPr lvl="1">
              <a:spcBef>
                <a:spcPts val="600"/>
              </a:spcBef>
            </a:pPr>
            <a:r>
              <a:rPr lang="en-US" altLang="en-US" dirty="0"/>
              <a:t>Every party can verify the records of its transaction partners directly, without an intermediary. </a:t>
            </a:r>
          </a:p>
          <a:p>
            <a:pPr marL="0" indent="0">
              <a:spcBef>
                <a:spcPts val="600"/>
              </a:spcBef>
              <a:buNone/>
            </a:pPr>
            <a:endParaRPr lang="en-US" altLang="en-US" sz="2400" dirty="0"/>
          </a:p>
        </p:txBody>
      </p:sp>
    </p:spTree>
    <p:extLst>
      <p:ext uri="{BB962C8B-B14F-4D97-AF65-F5344CB8AC3E}">
        <p14:creationId xmlns:p14="http://schemas.microsoft.com/office/powerpoint/2010/main" val="18469481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1168" y="152400"/>
            <a:ext cx="9525000" cy="533400"/>
          </a:xfrm>
        </p:spPr>
        <p:txBody>
          <a:bodyPr/>
          <a:lstStyle/>
          <a:p>
            <a:pPr eaLnBrk="1" hangingPunct="1"/>
            <a:r>
              <a:rPr lang="en-US" altLang="en-US" dirty="0"/>
              <a:t>Current State of Connected Cars</a:t>
            </a:r>
          </a:p>
        </p:txBody>
      </p:sp>
      <p:sp>
        <p:nvSpPr>
          <p:cNvPr id="8195" name="Rectangle 3"/>
          <p:cNvSpPr>
            <a:spLocks noGrp="1" noChangeArrowheads="1"/>
          </p:cNvSpPr>
          <p:nvPr>
            <p:ph idx="1"/>
          </p:nvPr>
        </p:nvSpPr>
        <p:spPr>
          <a:xfrm>
            <a:off x="76200" y="914400"/>
            <a:ext cx="9067800" cy="3198876"/>
          </a:xfrm>
        </p:spPr>
        <p:txBody>
          <a:bodyPr/>
          <a:lstStyle/>
          <a:p>
            <a:pPr eaLnBrk="1" hangingPunct="1">
              <a:lnSpc>
                <a:spcPct val="140000"/>
              </a:lnSpc>
              <a:spcBef>
                <a:spcPct val="30000"/>
              </a:spcBef>
            </a:pPr>
            <a:r>
              <a:rPr lang="en-US" sz="2400" dirty="0"/>
              <a:t>Not All Drivers Are Convinced </a:t>
            </a:r>
          </a:p>
          <a:p>
            <a:pPr eaLnBrk="1" hangingPunct="1">
              <a:lnSpc>
                <a:spcPct val="140000"/>
              </a:lnSpc>
              <a:spcBef>
                <a:spcPct val="30000"/>
              </a:spcBef>
            </a:pPr>
            <a:r>
              <a:rPr lang="en-US" sz="2400" dirty="0"/>
              <a:t>To function properly, autonomous and connected cars must communicate with other vehicles (V2V) </a:t>
            </a:r>
          </a:p>
          <a:p>
            <a:pPr lvl="1" eaLnBrk="1" hangingPunct="1">
              <a:lnSpc>
                <a:spcPct val="140000"/>
              </a:lnSpc>
              <a:spcBef>
                <a:spcPct val="30000"/>
              </a:spcBef>
            </a:pPr>
            <a:r>
              <a:rPr lang="en-US" sz="2000" dirty="0">
                <a:solidFill>
                  <a:srgbClr val="0033CC"/>
                </a:solidFill>
              </a:rPr>
              <a:t>For example, roadside beacons that transmit information and guidance. </a:t>
            </a:r>
          </a:p>
          <a:p>
            <a:pPr lvl="1" eaLnBrk="1" hangingPunct="1">
              <a:lnSpc>
                <a:spcPct val="140000"/>
              </a:lnSpc>
              <a:spcBef>
                <a:spcPct val="30000"/>
              </a:spcBef>
            </a:pPr>
            <a:r>
              <a:rPr lang="en-US" sz="2000" dirty="0"/>
              <a:t>This makes cars </a:t>
            </a:r>
            <a:r>
              <a:rPr lang="en-US" sz="2000" dirty="0">
                <a:solidFill>
                  <a:srgbClr val="C00000"/>
                </a:solidFill>
              </a:rPr>
              <a:t>vulnerable</a:t>
            </a:r>
            <a:r>
              <a:rPr lang="en-US" sz="2000" dirty="0"/>
              <a:t>; the one aspect of connected cars that might attract future users of Internet-of-Things powered cars is the prospect of enhanced safety. </a:t>
            </a:r>
          </a:p>
          <a:p>
            <a:pPr lvl="1" eaLnBrk="1" hangingPunct="1">
              <a:lnSpc>
                <a:spcPct val="140000"/>
              </a:lnSpc>
              <a:spcBef>
                <a:spcPct val="30000"/>
              </a:spcBef>
            </a:pPr>
            <a:r>
              <a:rPr lang="en-US" sz="2000" dirty="0"/>
              <a:t>These vehicles will use IoT to help avoid accidents and control a wide array of on-board safety technologies.</a:t>
            </a:r>
          </a:p>
          <a:p>
            <a:pPr lvl="1" eaLnBrk="1" hangingPunct="1">
              <a:lnSpc>
                <a:spcPct val="140000"/>
              </a:lnSpc>
              <a:spcBef>
                <a:spcPct val="30000"/>
              </a:spcBef>
            </a:pPr>
            <a:r>
              <a:rPr lang="en-US" altLang="en-US" sz="2000" dirty="0">
                <a:solidFill>
                  <a:srgbClr val="FF0000"/>
                </a:solidFill>
              </a:rPr>
              <a:t>Various secure in-vehicle protocols for controller area networks are being developed.</a:t>
            </a:r>
          </a:p>
        </p:txBody>
      </p:sp>
    </p:spTree>
    <p:extLst>
      <p:ext uri="{BB962C8B-B14F-4D97-AF65-F5344CB8AC3E}">
        <p14:creationId xmlns:p14="http://schemas.microsoft.com/office/powerpoint/2010/main" val="82272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101</a:t>
            </a:fld>
            <a:endParaRPr lang="en-US" dirty="0"/>
          </a:p>
        </p:txBody>
      </p:sp>
      <p:sp>
        <p:nvSpPr>
          <p:cNvPr id="16389" name="Rectangle 5"/>
          <p:cNvSpPr>
            <a:spLocks noGrp="1"/>
          </p:cNvSpPr>
          <p:nvPr>
            <p:ph type="title" idx="4294967295"/>
          </p:nvPr>
        </p:nvSpPr>
        <p:spPr bwMode="auto">
          <a:xfrm>
            <a:off x="0" y="-18288"/>
            <a:ext cx="9220200" cy="551688"/>
          </a:xfrm>
          <a:ln w="9525"/>
        </p:spPr>
        <p:txBody>
          <a:bodyPr wrap="square" lIns="91440" tIns="45720" rIns="91440" bIns="45720" numCol="1" compatLnSpc="1">
            <a:prstTxWarp prst="textNoShape">
              <a:avLst/>
            </a:prstTxWarp>
          </a:bodyPr>
          <a:lstStyle/>
          <a:p>
            <a:pPr>
              <a:defRPr/>
            </a:pPr>
            <a:r>
              <a:rPr lang="en-US" dirty="0">
                <a:ln>
                  <a:noFill/>
                </a:ln>
                <a:solidFill>
                  <a:srgbClr val="0033CC"/>
                </a:solidFill>
                <a:effectLst/>
              </a:rPr>
              <a:t>Electric Vehicles in India</a:t>
            </a:r>
            <a:endParaRPr dirty="0">
              <a:ln>
                <a:noFill/>
              </a:ln>
              <a:solidFill>
                <a:srgbClr val="0033CC"/>
              </a:solidFill>
              <a:effectLst/>
            </a:endParaRPr>
          </a:p>
        </p:txBody>
      </p:sp>
      <p:sp>
        <p:nvSpPr>
          <p:cNvPr id="7" name="TextBox 6"/>
          <p:cNvSpPr txBox="1"/>
          <p:nvPr/>
        </p:nvSpPr>
        <p:spPr>
          <a:xfrm>
            <a:off x="15240" y="609600"/>
            <a:ext cx="9039225" cy="6151299"/>
          </a:xfrm>
          <a:prstGeom prst="rect">
            <a:avLst/>
          </a:prstGeom>
          <a:noFill/>
        </p:spPr>
        <p:txBody>
          <a:bodyPr wrap="square" rtlCol="0">
            <a:spAutoFit/>
          </a:bodyPr>
          <a:lstStyle/>
          <a:p>
            <a:pPr marL="457200" indent="-457200">
              <a:lnSpc>
                <a:spcPct val="105000"/>
              </a:lnSpc>
              <a:buFont typeface="Arial" panose="020B0604020202020204" pitchFamily="34" charset="0"/>
              <a:buChar char="•"/>
            </a:pPr>
            <a:r>
              <a:rPr lang="en-US" sz="1800" dirty="0"/>
              <a:t>In December 2017, SIAM (Society of Indian Automobile Manufacturers) came up with a white paper that stated </a:t>
            </a:r>
            <a:r>
              <a:rPr lang="en-US" sz="1800" u="sng" dirty="0">
                <a:solidFill>
                  <a:srgbClr val="FF0000"/>
                </a:solidFill>
              </a:rPr>
              <a:t>electric vehicles will constitute 40 per cent for overall new car sales by 2030</a:t>
            </a:r>
            <a:r>
              <a:rPr lang="en-US" sz="1800" dirty="0"/>
              <a:t>. </a:t>
            </a:r>
          </a:p>
          <a:p>
            <a:pPr marL="914400" lvl="1" indent="-457200">
              <a:lnSpc>
                <a:spcPct val="105000"/>
              </a:lnSpc>
              <a:buFont typeface="Arial" panose="020B0604020202020204" pitchFamily="34" charset="0"/>
              <a:buChar char="•"/>
            </a:pPr>
            <a:r>
              <a:rPr lang="en-US" sz="1600" dirty="0"/>
              <a:t>The apex carmakers' body had predicted a </a:t>
            </a:r>
            <a:r>
              <a:rPr lang="en-US" sz="1600" u="sng" dirty="0">
                <a:solidFill>
                  <a:srgbClr val="FF0000"/>
                </a:solidFill>
              </a:rPr>
              <a:t>100 per cent electric vehicle sales only by 2047</a:t>
            </a:r>
            <a:r>
              <a:rPr lang="en-US" sz="1600" dirty="0"/>
              <a:t>.</a:t>
            </a:r>
            <a:endParaRPr lang="en-US" sz="1800" dirty="0"/>
          </a:p>
          <a:p>
            <a:pPr marL="457200" indent="-457200">
              <a:lnSpc>
                <a:spcPct val="105000"/>
              </a:lnSpc>
              <a:buFont typeface="Arial" panose="020B0604020202020204" pitchFamily="34" charset="0"/>
              <a:buChar char="•"/>
            </a:pPr>
            <a:r>
              <a:rPr lang="en-US" sz="1800" dirty="0"/>
              <a:t>Nitin Gadkari flaunted the idea of having electric vehicles </a:t>
            </a:r>
            <a:r>
              <a:rPr lang="en-US" sz="1800" u="sng" dirty="0">
                <a:solidFill>
                  <a:srgbClr val="FF0000"/>
                </a:solidFill>
              </a:rPr>
              <a:t>to account for 100 per cent of all new sales by 2030</a:t>
            </a:r>
            <a:r>
              <a:rPr lang="en-US" sz="1800" dirty="0"/>
              <a:t>. </a:t>
            </a:r>
          </a:p>
          <a:p>
            <a:pPr marL="457200" indent="-457200">
              <a:lnSpc>
                <a:spcPct val="105000"/>
              </a:lnSpc>
              <a:buFont typeface="Arial" panose="020B0604020202020204" pitchFamily="34" charset="0"/>
              <a:buChar char="•"/>
            </a:pPr>
            <a:r>
              <a:rPr lang="en-US" sz="1800" dirty="0"/>
              <a:t>Power and New and Renewable Energy Minister, R K Singh said the government will bring out a policy for electric vehicle charging infrastructure.</a:t>
            </a:r>
          </a:p>
          <a:p>
            <a:pPr marL="914400" lvl="1" indent="-457200">
              <a:lnSpc>
                <a:spcPct val="105000"/>
              </a:lnSpc>
              <a:buFont typeface="Arial" panose="020B0604020202020204" pitchFamily="34" charset="0"/>
              <a:buChar char="•"/>
            </a:pPr>
            <a:r>
              <a:rPr lang="en-US" sz="1600" dirty="0"/>
              <a:t>"The policy will provide that charging e-vehicles would be a service and not sale of electricity. Thus all those setting up charging stations would not require a licence," Singh added.</a:t>
            </a:r>
            <a:endParaRPr lang="en-US" sz="1800" dirty="0"/>
          </a:p>
          <a:p>
            <a:pPr marL="457200" indent="-457200">
              <a:lnSpc>
                <a:spcPct val="105000"/>
              </a:lnSpc>
              <a:buFont typeface="Arial" panose="020B0604020202020204" pitchFamily="34" charset="0"/>
              <a:buChar char="•"/>
            </a:pPr>
            <a:r>
              <a:rPr lang="en-US" sz="1800" dirty="0"/>
              <a:t>Power Secretary Ajay Kumar Bhalla has confirmed that the government is focusing on creating charging infrastructure and policy framework </a:t>
            </a:r>
            <a:r>
              <a:rPr lang="en-US" sz="1800" u="sng" dirty="0">
                <a:solidFill>
                  <a:srgbClr val="FF0000"/>
                </a:solidFill>
              </a:rPr>
              <a:t>so that by 2030 more than 30 percent of vehicles are electric vehicles</a:t>
            </a:r>
            <a:r>
              <a:rPr lang="en-US" sz="1800" dirty="0"/>
              <a:t>.</a:t>
            </a:r>
          </a:p>
          <a:p>
            <a:pPr marL="914400" lvl="1" indent="-457200">
              <a:lnSpc>
                <a:spcPct val="105000"/>
              </a:lnSpc>
              <a:buFont typeface="Arial" panose="020B0604020202020204" pitchFamily="34" charset="0"/>
              <a:buChar char="•"/>
            </a:pPr>
            <a:r>
              <a:rPr lang="en-US" sz="1600" dirty="0"/>
              <a:t>Power Minister further said that the policy for electric vehicle charging infrastructure should be a reality because its draft is finalized by the Central Electricity Authority and power ministry agrees on that in-principle. </a:t>
            </a:r>
          </a:p>
          <a:p>
            <a:pPr marL="914400" lvl="1" indent="-457200">
              <a:lnSpc>
                <a:spcPct val="105000"/>
              </a:lnSpc>
              <a:buFont typeface="Arial" panose="020B0604020202020204" pitchFamily="34" charset="0"/>
              <a:buChar char="•"/>
            </a:pPr>
            <a:r>
              <a:rPr lang="en-US" sz="1600" dirty="0"/>
              <a:t>The EV policy would provide norms for bidding, installation and power sale price of charging stations among others.</a:t>
            </a:r>
            <a:endParaRPr lang="en-US" sz="1800" dirty="0"/>
          </a:p>
          <a:p>
            <a:pPr marL="457200" indent="-457200">
              <a:lnSpc>
                <a:spcPct val="105000"/>
              </a:lnSpc>
              <a:buFont typeface="Arial" panose="020B0604020202020204" pitchFamily="34" charset="0"/>
              <a:buChar char="•"/>
            </a:pPr>
            <a:r>
              <a:rPr lang="en-US" sz="1800" dirty="0"/>
              <a:t>State-run Energy Efficiency Service Ltd (EESL) floated </a:t>
            </a:r>
            <a:r>
              <a:rPr lang="en-US" sz="1800" u="sng" dirty="0">
                <a:solidFill>
                  <a:srgbClr val="FF0000"/>
                </a:solidFill>
              </a:rPr>
              <a:t>another tender for 10,000 electric cars in March 2018</a:t>
            </a:r>
            <a:r>
              <a:rPr lang="en-US" sz="1800" dirty="0"/>
              <a:t>.</a:t>
            </a:r>
          </a:p>
          <a:p>
            <a:pPr marL="914400" lvl="1" indent="-457200">
              <a:lnSpc>
                <a:spcPct val="105000"/>
              </a:lnSpc>
              <a:buFont typeface="Arial" panose="020B0604020202020204" pitchFamily="34" charset="0"/>
              <a:buChar char="•"/>
            </a:pPr>
            <a:r>
              <a:rPr lang="en-US" sz="1600" dirty="0"/>
              <a:t>EESL had earlier floated a tender for procuring 10,000 electric cars for which Tata Motors and Mahindra &amp; Mahindra qualified the bids under the auction.</a:t>
            </a:r>
            <a:endParaRPr lang="en-US" sz="1400" dirty="0"/>
          </a:p>
        </p:txBody>
      </p:sp>
    </p:spTree>
    <p:extLst>
      <p:ext uri="{BB962C8B-B14F-4D97-AF65-F5344CB8AC3E}">
        <p14:creationId xmlns:p14="http://schemas.microsoft.com/office/powerpoint/2010/main" val="52924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102</a:t>
            </a:fld>
            <a:endParaRPr lang="en-US" dirty="0"/>
          </a:p>
        </p:txBody>
      </p:sp>
      <p:sp>
        <p:nvSpPr>
          <p:cNvPr id="16389" name="Rectangle 5"/>
          <p:cNvSpPr>
            <a:spLocks noGrp="1"/>
          </p:cNvSpPr>
          <p:nvPr>
            <p:ph type="title" idx="4294967295"/>
          </p:nvPr>
        </p:nvSpPr>
        <p:spPr bwMode="auto">
          <a:xfrm>
            <a:off x="0" y="286512"/>
            <a:ext cx="9220200" cy="551688"/>
          </a:xfrm>
          <a:ln w="9525"/>
        </p:spPr>
        <p:txBody>
          <a:bodyPr wrap="square" lIns="91440" tIns="45720" rIns="91440" bIns="45720" numCol="1" compatLnSpc="1">
            <a:prstTxWarp prst="textNoShape">
              <a:avLst/>
            </a:prstTxWarp>
          </a:bodyPr>
          <a:lstStyle/>
          <a:p>
            <a:pPr>
              <a:defRPr/>
            </a:pPr>
            <a:r>
              <a:rPr lang="en-US" dirty="0">
                <a:solidFill>
                  <a:srgbClr val="0033CC"/>
                </a:solidFill>
              </a:rPr>
              <a:t>Startups in India Working On Self Driving Technology</a:t>
            </a:r>
            <a:endParaRPr dirty="0">
              <a:ln>
                <a:noFill/>
              </a:ln>
              <a:solidFill>
                <a:srgbClr val="0033CC"/>
              </a:solidFill>
              <a:effectLst/>
            </a:endParaRPr>
          </a:p>
        </p:txBody>
      </p:sp>
      <p:pic>
        <p:nvPicPr>
          <p:cNvPr id="2" name="LYO0Ptqvjq0"/>
          <p:cNvPicPr>
            <a:picLocks noRot="1" noChangeAspect="1"/>
          </p:cNvPicPr>
          <p:nvPr>
            <a:videoFile r:link="rId1"/>
          </p:nvPr>
        </p:nvPicPr>
        <p:blipFill>
          <a:blip r:embed="rId4"/>
          <a:stretch>
            <a:fillRect/>
          </a:stretch>
        </p:blipFill>
        <p:spPr>
          <a:xfrm>
            <a:off x="76200" y="1390650"/>
            <a:ext cx="9042400" cy="5086350"/>
          </a:xfrm>
          <a:prstGeom prst="rect">
            <a:avLst/>
          </a:prstGeom>
        </p:spPr>
      </p:pic>
    </p:spTree>
    <p:extLst>
      <p:ext uri="{BB962C8B-B14F-4D97-AF65-F5344CB8AC3E}">
        <p14:creationId xmlns:p14="http://schemas.microsoft.com/office/powerpoint/2010/main" val="10773405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103</a:t>
            </a:fld>
            <a:endParaRPr lang="en-US" dirty="0"/>
          </a:p>
        </p:txBody>
      </p:sp>
      <p:sp>
        <p:nvSpPr>
          <p:cNvPr id="16389" name="Rectangle 5"/>
          <p:cNvSpPr>
            <a:spLocks noGrp="1"/>
          </p:cNvSpPr>
          <p:nvPr>
            <p:ph type="title" idx="4294967295"/>
          </p:nvPr>
        </p:nvSpPr>
        <p:spPr bwMode="auto">
          <a:xfrm>
            <a:off x="0" y="-76200"/>
            <a:ext cx="9220200" cy="551688"/>
          </a:xfrm>
          <a:ln w="9525"/>
        </p:spPr>
        <p:txBody>
          <a:bodyPr wrap="square" lIns="91440" tIns="45720" rIns="91440" bIns="45720" numCol="1" compatLnSpc="1">
            <a:prstTxWarp prst="textNoShape">
              <a:avLst/>
            </a:prstTxWarp>
          </a:bodyPr>
          <a:lstStyle/>
          <a:p>
            <a:pPr>
              <a:defRPr/>
            </a:pPr>
            <a:r>
              <a:rPr lang="en-US" sz="3200" dirty="0">
                <a:solidFill>
                  <a:srgbClr val="0033CC"/>
                </a:solidFill>
              </a:rPr>
              <a:t>Startups in India Working On Self Driving Technology</a:t>
            </a:r>
            <a:endParaRPr sz="3200" dirty="0">
              <a:ln>
                <a:noFill/>
              </a:ln>
              <a:solidFill>
                <a:srgbClr val="0033CC"/>
              </a:solidFill>
              <a:effectLst/>
            </a:endParaRPr>
          </a:p>
        </p:txBody>
      </p:sp>
      <p:sp>
        <p:nvSpPr>
          <p:cNvPr id="5" name="TextBox 4"/>
          <p:cNvSpPr txBox="1"/>
          <p:nvPr/>
        </p:nvSpPr>
        <p:spPr>
          <a:xfrm>
            <a:off x="15240" y="457200"/>
            <a:ext cx="9039225" cy="6341993"/>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2000" dirty="0">
                <a:solidFill>
                  <a:srgbClr val="FF0000"/>
                </a:solidFill>
              </a:rPr>
              <a:t>Fisheyebox:</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A tech startup based out of Kolkata </a:t>
            </a:r>
          </a:p>
          <a:p>
            <a:pPr marL="457200" indent="-457200">
              <a:lnSpc>
                <a:spcPct val="120000"/>
              </a:lnSpc>
              <a:buFont typeface="Arial" panose="020B0604020202020204" pitchFamily="34" charset="0"/>
              <a:buChar char="•"/>
            </a:pPr>
            <a:r>
              <a:rPr lang="en-US" sz="2000" dirty="0">
                <a:solidFill>
                  <a:srgbClr val="FF0000"/>
                </a:solidFill>
              </a:rPr>
              <a:t>Hi Tech Robotic Systemz:</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Gurgaon headquartered Hi Tech Robotic Systemz is taking driverless vehicles in India a notch higher</a:t>
            </a:r>
          </a:p>
          <a:p>
            <a:pPr marL="457200" indent="-457200">
              <a:lnSpc>
                <a:spcPct val="120000"/>
              </a:lnSpc>
              <a:buFont typeface="Arial" panose="020B0604020202020204" pitchFamily="34" charset="0"/>
              <a:buChar char="•"/>
            </a:pPr>
            <a:r>
              <a:rPr lang="en-US" sz="2000" dirty="0">
                <a:solidFill>
                  <a:srgbClr val="FF0000"/>
                </a:solidFill>
              </a:rPr>
              <a:t>ATImotors:</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Bangalore based startup</a:t>
            </a:r>
          </a:p>
          <a:p>
            <a:pPr marL="457200" indent="-457200">
              <a:lnSpc>
                <a:spcPct val="120000"/>
              </a:lnSpc>
              <a:buFont typeface="Arial" panose="020B0604020202020204" pitchFamily="34" charset="0"/>
              <a:buChar char="•"/>
            </a:pPr>
            <a:r>
              <a:rPr lang="en-US" sz="2000" dirty="0">
                <a:solidFill>
                  <a:srgbClr val="FF0000"/>
                </a:solidFill>
              </a:rPr>
              <a:t>Netradyne:</a:t>
            </a:r>
          </a:p>
          <a:p>
            <a:pPr marL="914400" lvl="1" indent="-457200">
              <a:lnSpc>
                <a:spcPct val="120000"/>
              </a:lnSpc>
              <a:buFont typeface="Arial" panose="020B0604020202020204" pitchFamily="34" charset="0"/>
              <a:buChar char="•"/>
            </a:pPr>
            <a:r>
              <a:rPr lang="en-US" sz="1800" dirty="0"/>
              <a:t>Founded by Avneesh Agrawal, a former Qualcomm Inc. president for India and South Asia, and David Julian, a former principal engineer</a:t>
            </a:r>
          </a:p>
          <a:p>
            <a:pPr marL="457200" indent="-457200">
              <a:lnSpc>
                <a:spcPct val="120000"/>
              </a:lnSpc>
              <a:buFont typeface="Arial" panose="020B0604020202020204" pitchFamily="34" charset="0"/>
              <a:buChar char="•"/>
            </a:pPr>
            <a:r>
              <a:rPr lang="en-US" sz="2000" dirty="0">
                <a:solidFill>
                  <a:srgbClr val="FF0000"/>
                </a:solidFill>
              </a:rPr>
              <a:t>Swaayatt Robots:</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Founded by Sanjeev Sharma, an IIT Roorkee alumnus</a:t>
            </a:r>
          </a:p>
          <a:p>
            <a:pPr marL="457200" indent="-457200">
              <a:lnSpc>
                <a:spcPct val="120000"/>
              </a:lnSpc>
              <a:buFont typeface="Arial" panose="020B0604020202020204" pitchFamily="34" charset="0"/>
              <a:buChar char="•"/>
            </a:pPr>
            <a:r>
              <a:rPr lang="en-US" sz="2000" dirty="0">
                <a:solidFill>
                  <a:srgbClr val="FF0000"/>
                </a:solidFill>
              </a:rPr>
              <a:t>Auro Robotics:</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Run by IIT Kharagpur alumni</a:t>
            </a:r>
          </a:p>
          <a:p>
            <a:pPr marL="457200" indent="-457200">
              <a:lnSpc>
                <a:spcPct val="120000"/>
              </a:lnSpc>
              <a:buFont typeface="Arial" panose="020B0604020202020204" pitchFamily="34" charset="0"/>
              <a:buChar char="•"/>
            </a:pPr>
            <a:r>
              <a:rPr lang="en-US" sz="2000" dirty="0">
                <a:solidFill>
                  <a:srgbClr val="FF0000"/>
                </a:solidFill>
              </a:rPr>
              <a:t>OmniPresent Robot:</a:t>
            </a:r>
            <a:endParaRPr lang="en-US" sz="1600" dirty="0">
              <a:solidFill>
                <a:srgbClr val="FF0000"/>
              </a:solidFill>
            </a:endParaRPr>
          </a:p>
          <a:p>
            <a:pPr marL="914400" lvl="1" indent="-457200">
              <a:lnSpc>
                <a:spcPct val="120000"/>
              </a:lnSpc>
              <a:buFont typeface="Arial" panose="020B0604020202020204" pitchFamily="34" charset="0"/>
              <a:buChar char="•"/>
            </a:pPr>
            <a:r>
              <a:rPr lang="en-US" sz="1800" dirty="0"/>
              <a:t>India’s one of the leading robotics provider</a:t>
            </a:r>
          </a:p>
          <a:p>
            <a:pPr marL="457200" indent="-457200">
              <a:lnSpc>
                <a:spcPct val="120000"/>
              </a:lnSpc>
              <a:buFont typeface="Arial" panose="020B0604020202020204" pitchFamily="34" charset="0"/>
              <a:buChar char="•"/>
            </a:pPr>
            <a:r>
              <a:rPr lang="en-US" sz="2000" dirty="0">
                <a:solidFill>
                  <a:srgbClr val="FF0000"/>
                </a:solidFill>
              </a:rPr>
              <a:t>SeDriCa 1.0 from IIT Bombay:</a:t>
            </a:r>
          </a:p>
          <a:p>
            <a:pPr marL="914400" lvl="1" indent="-457200">
              <a:lnSpc>
                <a:spcPct val="120000"/>
              </a:lnSpc>
              <a:buFont typeface="Arial" panose="020B0604020202020204" pitchFamily="34" charset="0"/>
              <a:buChar char="•"/>
            </a:pPr>
            <a:r>
              <a:rPr lang="en-US" sz="1800" dirty="0"/>
              <a:t>Autonomous ground vehicle by IIT Bombay’s Innovation Cell</a:t>
            </a:r>
            <a:endParaRPr lang="en-US" dirty="0"/>
          </a:p>
        </p:txBody>
      </p:sp>
    </p:spTree>
    <p:extLst>
      <p:ext uri="{BB962C8B-B14F-4D97-AF65-F5344CB8AC3E}">
        <p14:creationId xmlns:p14="http://schemas.microsoft.com/office/powerpoint/2010/main" val="22696441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400" y="76200"/>
            <a:ext cx="9525000" cy="533400"/>
          </a:xfrm>
        </p:spPr>
        <p:txBody>
          <a:bodyPr/>
          <a:lstStyle/>
          <a:p>
            <a:pPr eaLnBrk="1" hangingPunct="1"/>
            <a:r>
              <a:rPr lang="en-US" altLang="en-US" dirty="0"/>
              <a:t>What Happened?</a:t>
            </a:r>
          </a:p>
        </p:txBody>
      </p:sp>
      <p:sp>
        <p:nvSpPr>
          <p:cNvPr id="8195" name="Rectangle 3"/>
          <p:cNvSpPr>
            <a:spLocks noGrp="1" noChangeArrowheads="1"/>
          </p:cNvSpPr>
          <p:nvPr>
            <p:ph idx="1"/>
          </p:nvPr>
        </p:nvSpPr>
        <p:spPr>
          <a:xfrm>
            <a:off x="76200" y="838200"/>
            <a:ext cx="9067800" cy="3198876"/>
          </a:xfrm>
        </p:spPr>
        <p:txBody>
          <a:bodyPr/>
          <a:lstStyle/>
          <a:p>
            <a:pPr eaLnBrk="1" hangingPunct="1">
              <a:lnSpc>
                <a:spcPct val="140000"/>
              </a:lnSpc>
              <a:spcBef>
                <a:spcPct val="30000"/>
              </a:spcBef>
            </a:pPr>
            <a:r>
              <a:rPr lang="en-US" altLang="en-US" sz="2400" b="1" u="sng" dirty="0">
                <a:solidFill>
                  <a:srgbClr val="FF0000"/>
                </a:solidFill>
              </a:rPr>
              <a:t>March 9, 2018: </a:t>
            </a:r>
          </a:p>
          <a:p>
            <a:pPr lvl="1" eaLnBrk="1" hangingPunct="1">
              <a:lnSpc>
                <a:spcPct val="140000"/>
              </a:lnSpc>
              <a:spcBef>
                <a:spcPct val="30000"/>
              </a:spcBef>
            </a:pPr>
            <a:r>
              <a:rPr lang="en-US" altLang="en-US" sz="2000" dirty="0"/>
              <a:t>Just days after ride-hailing service Uber announced it was testing </a:t>
            </a:r>
            <a:r>
              <a:rPr lang="en-US" altLang="en-US" sz="2000" u="sng" dirty="0">
                <a:solidFill>
                  <a:srgbClr val="C00000"/>
                </a:solidFill>
              </a:rPr>
              <a:t>tractor-trailers </a:t>
            </a:r>
            <a:r>
              <a:rPr lang="en-US" altLang="en-US" sz="2000" dirty="0"/>
              <a:t>that drive themselves, Google's autonomous vehicle operation announced similar testing in Georgia.</a:t>
            </a:r>
          </a:p>
          <a:p>
            <a:pPr lvl="1" eaLnBrk="1" hangingPunct="1">
              <a:lnSpc>
                <a:spcPct val="140000"/>
              </a:lnSpc>
              <a:spcBef>
                <a:spcPct val="30000"/>
              </a:spcBef>
            </a:pPr>
            <a:r>
              <a:rPr lang="en-US" altLang="en-US" sz="2000" dirty="0">
                <a:solidFill>
                  <a:srgbClr val="0033CC"/>
                </a:solidFill>
              </a:rPr>
              <a:t>Waymo says that starting next week it will run self-driving rigs in the Atlanta area with human backup drivers. They'll travel freeways and local roads to deliver server racks and other cargo destined for Google's data centres.</a:t>
            </a:r>
          </a:p>
          <a:p>
            <a:pPr lvl="2" eaLnBrk="1" hangingPunct="1">
              <a:lnSpc>
                <a:spcPct val="140000"/>
              </a:lnSpc>
              <a:spcBef>
                <a:spcPct val="30000"/>
              </a:spcBef>
            </a:pPr>
            <a:r>
              <a:rPr lang="en-US" altLang="en-US" sz="1600" dirty="0">
                <a:solidFill>
                  <a:srgbClr val="C00000"/>
                </a:solidFill>
              </a:rPr>
              <a:t>Waymo is an autonomous car development company and subsidiary of Google's parent company, Alphabet Inc. </a:t>
            </a:r>
          </a:p>
          <a:p>
            <a:pPr lvl="1" eaLnBrk="1" hangingPunct="1">
              <a:lnSpc>
                <a:spcPct val="140000"/>
              </a:lnSpc>
              <a:spcBef>
                <a:spcPct val="30000"/>
              </a:spcBef>
            </a:pPr>
            <a:r>
              <a:rPr lang="en-US" altLang="en-US" sz="2000" dirty="0">
                <a:solidFill>
                  <a:srgbClr val="336600"/>
                </a:solidFill>
              </a:rPr>
              <a:t>The Alphabet Inc. unit says the trucks will have the same technology and sensors as autonomous minivans that are being tested in the Phoenix area.</a:t>
            </a:r>
          </a:p>
          <a:p>
            <a:pPr lvl="2" eaLnBrk="1" hangingPunct="1">
              <a:lnSpc>
                <a:spcPct val="140000"/>
              </a:lnSpc>
              <a:spcBef>
                <a:spcPct val="30000"/>
              </a:spcBef>
            </a:pPr>
            <a:r>
              <a:rPr lang="en-US" altLang="en-US" sz="1600" dirty="0">
                <a:solidFill>
                  <a:srgbClr val="C00000"/>
                </a:solidFill>
              </a:rPr>
              <a:t>Waymo wouldn't say how many trucks are being tested, but it released pictures showing two blue semis.</a:t>
            </a:r>
          </a:p>
        </p:txBody>
      </p:sp>
    </p:spTree>
    <p:extLst>
      <p:ext uri="{BB962C8B-B14F-4D97-AF65-F5344CB8AC3E}">
        <p14:creationId xmlns:p14="http://schemas.microsoft.com/office/powerpoint/2010/main" val="43181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1168" y="152400"/>
            <a:ext cx="9525000" cy="533400"/>
          </a:xfrm>
        </p:spPr>
        <p:txBody>
          <a:bodyPr/>
          <a:lstStyle/>
          <a:p>
            <a:pPr eaLnBrk="1" hangingPunct="1"/>
            <a:r>
              <a:rPr lang="en-US" altLang="en-US" dirty="0"/>
              <a:t>Waymo’s </a:t>
            </a:r>
            <a:r>
              <a:rPr lang="en-US" dirty="0"/>
              <a:t>Early Rider program </a:t>
            </a:r>
            <a:endParaRPr lang="en-US" altLang="en-US" dirty="0"/>
          </a:p>
        </p:txBody>
      </p:sp>
      <p:sp>
        <p:nvSpPr>
          <p:cNvPr id="8195" name="Rectangle 3"/>
          <p:cNvSpPr>
            <a:spLocks noGrp="1" noChangeArrowheads="1"/>
          </p:cNvSpPr>
          <p:nvPr>
            <p:ph idx="1"/>
          </p:nvPr>
        </p:nvSpPr>
        <p:spPr>
          <a:xfrm>
            <a:off x="27432" y="990600"/>
            <a:ext cx="9067800" cy="3198876"/>
          </a:xfrm>
        </p:spPr>
        <p:txBody>
          <a:bodyPr/>
          <a:lstStyle/>
          <a:p>
            <a:pPr eaLnBrk="1" hangingPunct="1">
              <a:lnSpc>
                <a:spcPct val="140000"/>
              </a:lnSpc>
              <a:spcBef>
                <a:spcPct val="30000"/>
              </a:spcBef>
            </a:pPr>
            <a:r>
              <a:rPr lang="en-US" sz="2800" dirty="0"/>
              <a:t>Recently, Waymo began inviting members of its Early Rider program in Phoenix to take trips in its </a:t>
            </a:r>
            <a:r>
              <a:rPr lang="en-US" sz="2800" u="sng" dirty="0">
                <a:solidFill>
                  <a:srgbClr val="FF0000"/>
                </a:solidFill>
              </a:rPr>
              <a:t>fully driverless minivans</a:t>
            </a:r>
            <a:r>
              <a:rPr lang="en-US" sz="2800" dirty="0"/>
              <a:t>. </a:t>
            </a:r>
          </a:p>
          <a:p>
            <a:pPr eaLnBrk="1" hangingPunct="1">
              <a:lnSpc>
                <a:spcPct val="140000"/>
              </a:lnSpc>
              <a:spcBef>
                <a:spcPct val="30000"/>
              </a:spcBef>
            </a:pPr>
            <a:r>
              <a:rPr lang="en-US" sz="2800" dirty="0"/>
              <a:t>These are </a:t>
            </a:r>
            <a:r>
              <a:rPr lang="en-US" sz="2800" u="sng" dirty="0">
                <a:solidFill>
                  <a:srgbClr val="FF0000"/>
                </a:solidFill>
              </a:rPr>
              <a:t>normal people </a:t>
            </a:r>
            <a:r>
              <a:rPr lang="en-US" sz="2800" dirty="0"/>
              <a:t>who signed up back in 2017 to serve as guinea pigs for the Google spinoff’s experiments in self-driving transportation. </a:t>
            </a:r>
          </a:p>
          <a:p>
            <a:pPr eaLnBrk="1" hangingPunct="1">
              <a:lnSpc>
                <a:spcPct val="140000"/>
              </a:lnSpc>
              <a:spcBef>
                <a:spcPct val="30000"/>
              </a:spcBef>
            </a:pPr>
            <a:r>
              <a:rPr lang="en-US" sz="2800" dirty="0"/>
              <a:t>They released videos on </a:t>
            </a:r>
            <a:r>
              <a:rPr lang="en-US" sz="2800" b="1" u="sng" dirty="0">
                <a:solidFill>
                  <a:srgbClr val="FF0000"/>
                </a:solidFill>
              </a:rPr>
              <a:t>March 13, 2018 </a:t>
            </a:r>
            <a:r>
              <a:rPr lang="en-US" sz="2800" dirty="0"/>
              <a:t>to display users’ experience.</a:t>
            </a:r>
            <a:endParaRPr lang="en-US" altLang="en-US" sz="1400" dirty="0">
              <a:solidFill>
                <a:srgbClr val="336600"/>
              </a:solidFill>
            </a:endParaRPr>
          </a:p>
        </p:txBody>
      </p:sp>
    </p:spTree>
    <p:extLst>
      <p:ext uri="{BB962C8B-B14F-4D97-AF65-F5344CB8AC3E}">
        <p14:creationId xmlns:p14="http://schemas.microsoft.com/office/powerpoint/2010/main" val="137564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1168" y="152400"/>
            <a:ext cx="9525000" cy="533400"/>
          </a:xfrm>
        </p:spPr>
        <p:txBody>
          <a:bodyPr/>
          <a:lstStyle/>
          <a:p>
            <a:pPr eaLnBrk="1" hangingPunct="1"/>
            <a:r>
              <a:rPr lang="en-US" altLang="en-US" dirty="0"/>
              <a:t>Waymo’s </a:t>
            </a:r>
            <a:r>
              <a:rPr lang="en-US" dirty="0"/>
              <a:t>Early Rider program </a:t>
            </a:r>
            <a:endParaRPr lang="en-US" altLang="en-US" dirty="0"/>
          </a:p>
        </p:txBody>
      </p:sp>
      <p:pic>
        <p:nvPicPr>
          <p:cNvPr id="3" name="QqRMTWqhwzM"/>
          <p:cNvPicPr>
            <a:picLocks noRot="1" noChangeAspect="1"/>
          </p:cNvPicPr>
          <p:nvPr>
            <a:videoFile r:link="rId1"/>
          </p:nvPr>
        </p:nvPicPr>
        <p:blipFill>
          <a:blip r:embed="rId4"/>
          <a:stretch>
            <a:fillRect/>
          </a:stretch>
        </p:blipFill>
        <p:spPr>
          <a:xfrm>
            <a:off x="0" y="1085850"/>
            <a:ext cx="9042400" cy="5086350"/>
          </a:xfrm>
          <a:prstGeom prst="rect">
            <a:avLst/>
          </a:prstGeom>
        </p:spPr>
      </p:pic>
    </p:spTree>
    <p:extLst>
      <p:ext uri="{BB962C8B-B14F-4D97-AF65-F5344CB8AC3E}">
        <p14:creationId xmlns:p14="http://schemas.microsoft.com/office/powerpoint/2010/main" val="2438805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1168" y="152400"/>
            <a:ext cx="9525000" cy="533400"/>
          </a:xfrm>
        </p:spPr>
        <p:txBody>
          <a:bodyPr/>
          <a:lstStyle/>
          <a:p>
            <a:pPr eaLnBrk="1" hangingPunct="1"/>
            <a:r>
              <a:rPr lang="en-US" altLang="en-US" dirty="0"/>
              <a:t>“Cora” Flying Taxi</a:t>
            </a:r>
          </a:p>
        </p:txBody>
      </p:sp>
      <p:sp>
        <p:nvSpPr>
          <p:cNvPr id="2" name="Rectangle 1"/>
          <p:cNvSpPr/>
          <p:nvPr/>
        </p:nvSpPr>
        <p:spPr>
          <a:xfrm>
            <a:off x="214108" y="990600"/>
            <a:ext cx="8686800" cy="830997"/>
          </a:xfrm>
          <a:prstGeom prst="rect">
            <a:avLst/>
          </a:prstGeom>
        </p:spPr>
        <p:txBody>
          <a:bodyPr wrap="square">
            <a:spAutoFit/>
          </a:bodyPr>
          <a:lstStyle/>
          <a:p>
            <a:r>
              <a:rPr lang="en-US" b="1" u="sng" dirty="0">
                <a:solidFill>
                  <a:srgbClr val="FF0000"/>
                </a:solidFill>
                <a:latin typeface="Gotham Narrow SSm 4r"/>
              </a:rPr>
              <a:t>March 13, 2018: </a:t>
            </a:r>
            <a:r>
              <a:rPr lang="en-US" dirty="0">
                <a:solidFill>
                  <a:srgbClr val="333333"/>
                </a:solidFill>
                <a:latin typeface="Gotham Narrow SSm 4r"/>
              </a:rPr>
              <a:t>Larry Page-backed firm unveils flying car called "Cora"</a:t>
            </a:r>
            <a:endParaRPr lang="en-US" b="0" i="0" dirty="0">
              <a:solidFill>
                <a:srgbClr val="333333"/>
              </a:solidFill>
              <a:effectLst/>
              <a:latin typeface="Gotham Narrow SSm 4r"/>
            </a:endParaRPr>
          </a:p>
        </p:txBody>
      </p:sp>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7" y="2057400"/>
            <a:ext cx="8564451" cy="4267200"/>
          </a:xfrm>
          <a:prstGeom prst="rect">
            <a:avLst/>
          </a:prstGeom>
        </p:spPr>
      </p:pic>
    </p:spTree>
    <p:extLst>
      <p:ext uri="{BB962C8B-B14F-4D97-AF65-F5344CB8AC3E}">
        <p14:creationId xmlns:p14="http://schemas.microsoft.com/office/powerpoint/2010/main" val="1029935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1168" y="152400"/>
            <a:ext cx="9525000" cy="533400"/>
          </a:xfrm>
        </p:spPr>
        <p:txBody>
          <a:bodyPr/>
          <a:lstStyle/>
          <a:p>
            <a:pPr eaLnBrk="1" hangingPunct="1"/>
            <a:r>
              <a:rPr lang="en-US" altLang="en-US" dirty="0"/>
              <a:t>Boring Company Tunnel</a:t>
            </a:r>
          </a:p>
        </p:txBody>
      </p:sp>
      <p:sp>
        <p:nvSpPr>
          <p:cNvPr id="2" name="Rectangle 1"/>
          <p:cNvSpPr/>
          <p:nvPr/>
        </p:nvSpPr>
        <p:spPr>
          <a:xfrm>
            <a:off x="214108" y="990600"/>
            <a:ext cx="8686800" cy="830997"/>
          </a:xfrm>
          <a:prstGeom prst="rect">
            <a:avLst/>
          </a:prstGeom>
        </p:spPr>
        <p:txBody>
          <a:bodyPr wrap="square">
            <a:spAutoFit/>
          </a:bodyPr>
          <a:lstStyle/>
          <a:p>
            <a:r>
              <a:rPr lang="en-US" b="1" u="sng" dirty="0">
                <a:solidFill>
                  <a:srgbClr val="FF0000"/>
                </a:solidFill>
                <a:latin typeface="Gotham Narrow SSm 4r"/>
              </a:rPr>
              <a:t>December 19, 2018: </a:t>
            </a:r>
            <a:r>
              <a:rPr lang="en-US" dirty="0">
                <a:solidFill>
                  <a:srgbClr val="333333"/>
                </a:solidFill>
                <a:latin typeface="Gotham Narrow SSm 4r"/>
              </a:rPr>
              <a:t>Elon Musk unveiled his new Boring Company tunnel</a:t>
            </a:r>
            <a:endParaRPr lang="en-US" b="0" i="0" dirty="0">
              <a:solidFill>
                <a:srgbClr val="333333"/>
              </a:solidFill>
              <a:effectLst/>
              <a:latin typeface="Gotham Narrow SSm 4r"/>
            </a:endParaRPr>
          </a:p>
        </p:txBody>
      </p:sp>
      <p:pic>
        <p:nvPicPr>
          <p:cNvPr id="3" name="F0vkv-XclUg"/>
          <p:cNvPicPr>
            <a:picLocks noRot="1" noChangeAspect="1"/>
          </p:cNvPicPr>
          <p:nvPr>
            <a:videoFile r:link="rId1"/>
          </p:nvPr>
        </p:nvPicPr>
        <p:blipFill>
          <a:blip r:embed="rId4"/>
          <a:stretch>
            <a:fillRect/>
          </a:stretch>
        </p:blipFill>
        <p:spPr>
          <a:xfrm>
            <a:off x="214108" y="1905000"/>
            <a:ext cx="8777492" cy="4937339"/>
          </a:xfrm>
          <a:prstGeom prst="rect">
            <a:avLst/>
          </a:prstGeom>
        </p:spPr>
      </p:pic>
    </p:spTree>
    <p:extLst>
      <p:ext uri="{BB962C8B-B14F-4D97-AF65-F5344CB8AC3E}">
        <p14:creationId xmlns:p14="http://schemas.microsoft.com/office/powerpoint/2010/main" val="30699864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3V5HXxlvc"/>
          <p:cNvPicPr>
            <a:picLocks noRot="1" noChangeAspect="1"/>
          </p:cNvPicPr>
          <p:nvPr>
            <a:videoFile r:link="rId1"/>
          </p:nvPr>
        </p:nvPicPr>
        <p:blipFill>
          <a:blip r:embed="rId3"/>
          <a:stretch>
            <a:fillRect/>
          </a:stretch>
        </p:blipFill>
        <p:spPr>
          <a:xfrm>
            <a:off x="237067" y="990600"/>
            <a:ext cx="8534400" cy="4800600"/>
          </a:xfrm>
          <a:prstGeom prst="rect">
            <a:avLst/>
          </a:prstGeom>
        </p:spPr>
      </p:pic>
    </p:spTree>
    <p:extLst>
      <p:ext uri="{BB962C8B-B14F-4D97-AF65-F5344CB8AC3E}">
        <p14:creationId xmlns:p14="http://schemas.microsoft.com/office/powerpoint/2010/main" val="3578687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600" dirty="0">
                <a:solidFill>
                  <a:schemeClr val="tx1"/>
                </a:solidFill>
              </a:rPr>
              <a:t>Basic Principles of Blockchain Technology</a:t>
            </a:r>
            <a:endParaRPr lang="en-US" altLang="en-US" sz="3600" dirty="0">
              <a:solidFill>
                <a:schemeClr val="tx1"/>
              </a:solidFill>
            </a:endParaRPr>
          </a:p>
        </p:txBody>
      </p:sp>
      <p:sp>
        <p:nvSpPr>
          <p:cNvPr id="443395" name="Rectangle 3"/>
          <p:cNvSpPr>
            <a:spLocks noGrp="1" noChangeArrowheads="1"/>
          </p:cNvSpPr>
          <p:nvPr>
            <p:ph type="body" idx="1"/>
          </p:nvPr>
        </p:nvSpPr>
        <p:spPr>
          <a:xfrm>
            <a:off x="304800" y="1295400"/>
            <a:ext cx="8534400" cy="3733800"/>
          </a:xfrm>
          <a:solidFill>
            <a:schemeClr val="bg1"/>
          </a:solidFill>
        </p:spPr>
        <p:txBody>
          <a:bodyPr/>
          <a:lstStyle/>
          <a:p>
            <a:pPr marL="742950" indent="-742950">
              <a:spcBef>
                <a:spcPts val="600"/>
              </a:spcBef>
              <a:buAutoNum type="arabicPeriod" startAt="2"/>
            </a:pPr>
            <a:r>
              <a:rPr lang="en-US" altLang="en-US" sz="4400" dirty="0">
                <a:solidFill>
                  <a:srgbClr val="FF0000"/>
                </a:solidFill>
              </a:rPr>
              <a:t>Peer-to-Peer Transmission</a:t>
            </a:r>
          </a:p>
          <a:p>
            <a:pPr marL="0" indent="0">
              <a:spcBef>
                <a:spcPts val="600"/>
              </a:spcBef>
              <a:buNone/>
            </a:pPr>
            <a:endParaRPr lang="en-US" altLang="en-US" sz="4400" dirty="0">
              <a:solidFill>
                <a:srgbClr val="FF0000"/>
              </a:solidFill>
            </a:endParaRPr>
          </a:p>
          <a:p>
            <a:pPr lvl="1">
              <a:spcBef>
                <a:spcPts val="600"/>
              </a:spcBef>
            </a:pPr>
            <a:r>
              <a:rPr lang="en-US" altLang="en-US" sz="3600" dirty="0"/>
              <a:t>Communication occurs directly between peers instead of through a central node. </a:t>
            </a:r>
          </a:p>
          <a:p>
            <a:pPr lvl="1">
              <a:spcBef>
                <a:spcPts val="600"/>
              </a:spcBef>
            </a:pPr>
            <a:endParaRPr lang="en-US" altLang="en-US" sz="3600" dirty="0"/>
          </a:p>
          <a:p>
            <a:pPr lvl="1">
              <a:spcBef>
                <a:spcPts val="600"/>
              </a:spcBef>
            </a:pPr>
            <a:r>
              <a:rPr lang="en-US" altLang="en-US" sz="3600" dirty="0"/>
              <a:t>Each node stores and forwards information to all other nodes. </a:t>
            </a:r>
          </a:p>
          <a:p>
            <a:pPr marL="0" indent="0">
              <a:spcBef>
                <a:spcPts val="600"/>
              </a:spcBef>
              <a:buNone/>
            </a:pPr>
            <a:endParaRPr lang="en-US" altLang="en-US" dirty="0"/>
          </a:p>
        </p:txBody>
      </p:sp>
    </p:spTree>
    <p:extLst>
      <p:ext uri="{BB962C8B-B14F-4D97-AF65-F5344CB8AC3E}">
        <p14:creationId xmlns:p14="http://schemas.microsoft.com/office/powerpoint/2010/main" val="4064988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76200"/>
            <a:ext cx="9525000" cy="533400"/>
          </a:xfrm>
        </p:spPr>
        <p:txBody>
          <a:bodyPr/>
          <a:lstStyle/>
          <a:p>
            <a:pPr eaLnBrk="1" hangingPunct="1"/>
            <a:r>
              <a:rPr lang="en-US" altLang="en-US" sz="4000" dirty="0"/>
              <a:t>Potential Impact on Parking</a:t>
            </a:r>
          </a:p>
        </p:txBody>
      </p:sp>
      <p:sp>
        <p:nvSpPr>
          <p:cNvPr id="8195" name="Rectangle 3"/>
          <p:cNvSpPr>
            <a:spLocks noGrp="1" noChangeArrowheads="1"/>
          </p:cNvSpPr>
          <p:nvPr>
            <p:ph idx="1"/>
          </p:nvPr>
        </p:nvSpPr>
        <p:spPr>
          <a:xfrm>
            <a:off x="76200" y="838200"/>
            <a:ext cx="8915400" cy="3198876"/>
          </a:xfrm>
        </p:spPr>
        <p:txBody>
          <a:bodyPr/>
          <a:lstStyle/>
          <a:p>
            <a:pPr eaLnBrk="1" hangingPunct="1">
              <a:lnSpc>
                <a:spcPct val="130000"/>
              </a:lnSpc>
              <a:spcBef>
                <a:spcPct val="30000"/>
              </a:spcBef>
            </a:pPr>
            <a:r>
              <a:rPr lang="en-US" altLang="en-US" sz="2800" dirty="0">
                <a:solidFill>
                  <a:srgbClr val="FF0000"/>
                </a:solidFill>
              </a:rPr>
              <a:t>The average privately owned car in the U.S. is in use just 5% of the time and spends the rest of the time parked.</a:t>
            </a:r>
          </a:p>
          <a:p>
            <a:pPr lvl="1" eaLnBrk="1" hangingPunct="1">
              <a:lnSpc>
                <a:spcPct val="130000"/>
              </a:lnSpc>
              <a:spcBef>
                <a:spcPct val="30000"/>
              </a:spcBef>
            </a:pPr>
            <a:r>
              <a:rPr lang="en-US" altLang="en-US" sz="2400" dirty="0">
                <a:solidFill>
                  <a:srgbClr val="00B050"/>
                </a:solidFill>
              </a:rPr>
              <a:t>But that picture could change to the extent that autonomous vehicles roll into action.</a:t>
            </a:r>
          </a:p>
          <a:p>
            <a:pPr eaLnBrk="1" hangingPunct="1">
              <a:lnSpc>
                <a:spcPct val="130000"/>
              </a:lnSpc>
              <a:spcBef>
                <a:spcPct val="30000"/>
              </a:spcBef>
            </a:pPr>
            <a:r>
              <a:rPr lang="en-US" altLang="en-US" sz="2800" dirty="0">
                <a:solidFill>
                  <a:srgbClr val="0033CC"/>
                </a:solidFill>
              </a:rPr>
              <a:t>If driverless cars really do put the pedal to the metal, one ramification of having a car zoom away as soon as you get to your destination could be a reduced need for parking lots</a:t>
            </a:r>
          </a:p>
          <a:p>
            <a:pPr lvl="1" eaLnBrk="1" hangingPunct="1">
              <a:lnSpc>
                <a:spcPct val="130000"/>
              </a:lnSpc>
              <a:spcBef>
                <a:spcPct val="30000"/>
              </a:spcBef>
            </a:pPr>
            <a:r>
              <a:rPr lang="en-US" altLang="en-US" sz="2400" dirty="0">
                <a:solidFill>
                  <a:srgbClr val="00B050"/>
                </a:solidFill>
              </a:rPr>
              <a:t>which are, of course, a form of commercial real estate, even if they typically don’t involve buildings.</a:t>
            </a:r>
            <a:endParaRPr lang="en-US" altLang="en-US" sz="1600" dirty="0">
              <a:solidFill>
                <a:srgbClr val="00B050"/>
              </a:solidFill>
            </a:endParaRPr>
          </a:p>
        </p:txBody>
      </p:sp>
    </p:spTree>
    <p:extLst>
      <p:ext uri="{BB962C8B-B14F-4D97-AF65-F5344CB8AC3E}">
        <p14:creationId xmlns:p14="http://schemas.microsoft.com/office/powerpoint/2010/main" val="38647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28600" y="76200"/>
            <a:ext cx="9525000" cy="533400"/>
          </a:xfrm>
        </p:spPr>
        <p:txBody>
          <a:bodyPr/>
          <a:lstStyle/>
          <a:p>
            <a:pPr eaLnBrk="1" hangingPunct="1"/>
            <a:r>
              <a:rPr lang="en-US" altLang="en-US" sz="4000" dirty="0"/>
              <a:t>Potential Impact on Labor Market</a:t>
            </a:r>
          </a:p>
        </p:txBody>
      </p:sp>
      <p:sp>
        <p:nvSpPr>
          <p:cNvPr id="8195" name="Rectangle 3"/>
          <p:cNvSpPr>
            <a:spLocks noGrp="1" noChangeArrowheads="1"/>
          </p:cNvSpPr>
          <p:nvPr>
            <p:ph idx="1"/>
          </p:nvPr>
        </p:nvSpPr>
        <p:spPr>
          <a:xfrm>
            <a:off x="76200" y="838200"/>
            <a:ext cx="8915400" cy="3198876"/>
          </a:xfrm>
        </p:spPr>
        <p:txBody>
          <a:bodyPr/>
          <a:lstStyle/>
          <a:p>
            <a:pPr eaLnBrk="1" hangingPunct="1">
              <a:lnSpc>
                <a:spcPct val="130000"/>
              </a:lnSpc>
              <a:spcBef>
                <a:spcPct val="30000"/>
              </a:spcBef>
            </a:pPr>
            <a:r>
              <a:rPr lang="en-US" altLang="en-US" sz="2400" dirty="0">
                <a:solidFill>
                  <a:srgbClr val="FF0000"/>
                </a:solidFill>
              </a:rPr>
              <a:t>Trucking companies would not need drivers anymore </a:t>
            </a:r>
          </a:p>
          <a:p>
            <a:pPr lvl="1" eaLnBrk="1" hangingPunct="1">
              <a:lnSpc>
                <a:spcPct val="130000"/>
              </a:lnSpc>
              <a:spcBef>
                <a:spcPct val="30000"/>
              </a:spcBef>
            </a:pPr>
            <a:r>
              <a:rPr lang="en-US" altLang="en-US" sz="2000" dirty="0"/>
              <a:t>However, they would still need someone to monitor the logistics of their operations. </a:t>
            </a:r>
          </a:p>
          <a:p>
            <a:pPr eaLnBrk="1" hangingPunct="1">
              <a:lnSpc>
                <a:spcPct val="130000"/>
              </a:lnSpc>
              <a:spcBef>
                <a:spcPct val="30000"/>
              </a:spcBef>
            </a:pPr>
            <a:r>
              <a:rPr lang="en-US" altLang="en-US" sz="2400" dirty="0">
                <a:solidFill>
                  <a:srgbClr val="0033CC"/>
                </a:solidFill>
              </a:rPr>
              <a:t>Skill sets required in the labor force will move from basic to advanced</a:t>
            </a:r>
          </a:p>
          <a:p>
            <a:pPr lvl="1" eaLnBrk="1" hangingPunct="1">
              <a:lnSpc>
                <a:spcPct val="130000"/>
              </a:lnSpc>
              <a:spcBef>
                <a:spcPct val="30000"/>
              </a:spcBef>
            </a:pPr>
            <a:r>
              <a:rPr lang="en-US" altLang="en-US" sz="1800" dirty="0"/>
              <a:t>Increasing demand for employees who are versed in higher-level operations, supply chain management, and technology skills. </a:t>
            </a:r>
          </a:p>
          <a:p>
            <a:pPr eaLnBrk="1" hangingPunct="1">
              <a:lnSpc>
                <a:spcPct val="130000"/>
              </a:lnSpc>
              <a:spcBef>
                <a:spcPct val="30000"/>
              </a:spcBef>
            </a:pPr>
            <a:r>
              <a:rPr lang="en-US" altLang="en-US" sz="2400" dirty="0">
                <a:solidFill>
                  <a:srgbClr val="00B050"/>
                </a:solidFill>
              </a:rPr>
              <a:t>Still, it is likely that many jobs will be eliminated and replaced by machines</a:t>
            </a:r>
          </a:p>
          <a:p>
            <a:pPr lvl="1" eaLnBrk="1" hangingPunct="1">
              <a:lnSpc>
                <a:spcPct val="130000"/>
              </a:lnSpc>
              <a:spcBef>
                <a:spcPct val="30000"/>
              </a:spcBef>
            </a:pPr>
            <a:r>
              <a:rPr lang="en-US" altLang="en-US" sz="1800" dirty="0"/>
              <a:t>Overall, society is moving to more functions performed by computers, algorithms, and now self-learning and self-deciding robots. </a:t>
            </a:r>
          </a:p>
          <a:p>
            <a:pPr lvl="1" eaLnBrk="1" hangingPunct="1">
              <a:lnSpc>
                <a:spcPct val="130000"/>
              </a:lnSpc>
              <a:spcBef>
                <a:spcPct val="30000"/>
              </a:spcBef>
            </a:pPr>
            <a:r>
              <a:rPr lang="en-US" altLang="en-US" sz="1800" dirty="0">
                <a:solidFill>
                  <a:srgbClr val="C00000"/>
                </a:solidFill>
              </a:rPr>
              <a:t>This challenges labor markets to produce the right talent and also to redistribute those displaced by automation.</a:t>
            </a:r>
            <a:endParaRPr lang="en-US" altLang="en-US" sz="900" dirty="0">
              <a:solidFill>
                <a:srgbClr val="C00000"/>
              </a:solidFill>
            </a:endParaRPr>
          </a:p>
        </p:txBody>
      </p:sp>
    </p:spTree>
    <p:extLst>
      <p:ext uri="{BB962C8B-B14F-4D97-AF65-F5344CB8AC3E}">
        <p14:creationId xmlns:p14="http://schemas.microsoft.com/office/powerpoint/2010/main" val="197307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09600" y="122238"/>
            <a:ext cx="7772400" cy="606831"/>
          </a:xfrm>
        </p:spPr>
        <p:txBody>
          <a:bodyPr/>
          <a:lstStyle/>
          <a:p>
            <a:r>
              <a:rPr lang="en-US" altLang="en-US" dirty="0"/>
              <a:t>Connected Cars</a:t>
            </a:r>
          </a:p>
        </p:txBody>
      </p:sp>
      <p:sp>
        <p:nvSpPr>
          <p:cNvPr id="5" name="AutoShape 2" descr="save image"/>
          <p:cNvSpPr>
            <a:spLocks noChangeAspect="1" noChangeArrowheads="1"/>
          </p:cNvSpPr>
          <p:nvPr/>
        </p:nvSpPr>
        <p:spPr bwMode="auto">
          <a:xfrm>
            <a:off x="168275"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9218" name="Picture 2" descr="Image result for timeline of 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 y="914400"/>
            <a:ext cx="9076267"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875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609600" y="122238"/>
            <a:ext cx="7772400" cy="606831"/>
          </a:xfrm>
        </p:spPr>
        <p:txBody>
          <a:bodyPr/>
          <a:lstStyle/>
          <a:p>
            <a:r>
              <a:rPr lang="en-US" altLang="en-US" dirty="0"/>
              <a:t>Connected Cars</a:t>
            </a:r>
          </a:p>
        </p:txBody>
      </p:sp>
      <p:sp>
        <p:nvSpPr>
          <p:cNvPr id="5" name="AutoShape 2" descr="save image"/>
          <p:cNvSpPr>
            <a:spLocks noChangeAspect="1" noChangeArrowheads="1"/>
          </p:cNvSpPr>
          <p:nvPr/>
        </p:nvSpPr>
        <p:spPr bwMode="auto">
          <a:xfrm>
            <a:off x="168275"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QSIPNhOiMoE"/>
          <p:cNvPicPr>
            <a:picLocks noRot="1" noChangeAspect="1"/>
          </p:cNvPicPr>
          <p:nvPr>
            <a:videoFile r:link="rId1"/>
          </p:nvPr>
        </p:nvPicPr>
        <p:blipFill>
          <a:blip r:embed="rId3"/>
          <a:stretch>
            <a:fillRect/>
          </a:stretch>
        </p:blipFill>
        <p:spPr>
          <a:xfrm>
            <a:off x="228600" y="985837"/>
            <a:ext cx="8763000" cy="4929188"/>
          </a:xfrm>
          <a:prstGeom prst="rect">
            <a:avLst/>
          </a:prstGeom>
        </p:spPr>
      </p:pic>
    </p:spTree>
    <p:extLst>
      <p:ext uri="{BB962C8B-B14F-4D97-AF65-F5344CB8AC3E}">
        <p14:creationId xmlns:p14="http://schemas.microsoft.com/office/powerpoint/2010/main" val="24791323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Machine Learning and Artificial Intelligence</a:t>
            </a:r>
          </a:p>
        </p:txBody>
      </p:sp>
      <p:sp>
        <p:nvSpPr>
          <p:cNvPr id="3" name="Content Placeholder 2"/>
          <p:cNvSpPr>
            <a:spLocks noGrp="1"/>
          </p:cNvSpPr>
          <p:nvPr>
            <p:ph idx="1"/>
          </p:nvPr>
        </p:nvSpPr>
        <p:spPr>
          <a:xfrm>
            <a:off x="152400" y="685800"/>
            <a:ext cx="8763000" cy="4114800"/>
          </a:xfrm>
        </p:spPr>
        <p:txBody>
          <a:bodyPr/>
          <a:lstStyle/>
          <a:p>
            <a:pPr>
              <a:lnSpc>
                <a:spcPct val="120000"/>
              </a:lnSpc>
            </a:pPr>
            <a:r>
              <a:rPr lang="en-US" sz="2400" dirty="0"/>
              <a:t>The most important general-purpose technology of our era is Artificial Intelligence (AI)</a:t>
            </a:r>
          </a:p>
          <a:p>
            <a:pPr lvl="1">
              <a:lnSpc>
                <a:spcPct val="120000"/>
              </a:lnSpc>
            </a:pPr>
            <a:r>
              <a:rPr lang="en-US" sz="2000" dirty="0">
                <a:solidFill>
                  <a:srgbClr val="FF0000"/>
                </a:solidFill>
              </a:rPr>
              <a:t>particularly machine learning (ML), i.e., the machine’s ability to keep improving its performance without humans having to explain exactly how to accomplish all the tasks it’s given. </a:t>
            </a:r>
          </a:p>
          <a:p>
            <a:pPr>
              <a:lnSpc>
                <a:spcPct val="120000"/>
              </a:lnSpc>
            </a:pPr>
            <a:r>
              <a:rPr lang="en-US" sz="2400" dirty="0">
                <a:solidFill>
                  <a:srgbClr val="000099"/>
                </a:solidFill>
              </a:rPr>
              <a:t>ML has become far more effective and widely available. We can now build systems that learn how to perform tasks on their own.</a:t>
            </a:r>
          </a:p>
          <a:p>
            <a:pPr>
              <a:lnSpc>
                <a:spcPct val="120000"/>
              </a:lnSpc>
            </a:pPr>
            <a:r>
              <a:rPr lang="en-US" sz="2400" dirty="0">
                <a:solidFill>
                  <a:srgbClr val="C00000"/>
                </a:solidFill>
              </a:rPr>
              <a:t>ML helps humans articulate knowledge that lets them accomplish simple but fundamental tasks, such as</a:t>
            </a:r>
          </a:p>
          <a:p>
            <a:pPr lvl="1">
              <a:lnSpc>
                <a:spcPct val="120000"/>
              </a:lnSpc>
            </a:pPr>
            <a:r>
              <a:rPr lang="en-US" sz="2000" dirty="0">
                <a:solidFill>
                  <a:srgbClr val="000099"/>
                </a:solidFill>
              </a:rPr>
              <a:t>recognizing faces, making a smart move in chess, or recognizing numbers and text.</a:t>
            </a:r>
          </a:p>
          <a:p>
            <a:pPr>
              <a:lnSpc>
                <a:spcPct val="120000"/>
              </a:lnSpc>
            </a:pPr>
            <a:r>
              <a:rPr lang="en-US" sz="2400" dirty="0">
                <a:solidFill>
                  <a:srgbClr val="336600"/>
                </a:solidFill>
              </a:rPr>
              <a:t>ML is great for automating learning and insights. It can help recognize minuscule details in large quantities of data, like finding a pin in a haystack. </a:t>
            </a:r>
          </a:p>
        </p:txBody>
      </p:sp>
    </p:spTree>
    <p:extLst>
      <p:ext uri="{BB962C8B-B14F-4D97-AF65-F5344CB8AC3E}">
        <p14:creationId xmlns:p14="http://schemas.microsoft.com/office/powerpoint/2010/main" val="2060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Ecosystem</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729916"/>
            <a:ext cx="8305800" cy="6128084"/>
          </a:xfrm>
        </p:spPr>
      </p:pic>
      <p:sp>
        <p:nvSpPr>
          <p:cNvPr id="5" name="AutoShape 2" descr="sav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1125879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Difference between AI and ML</a:t>
            </a:r>
          </a:p>
        </p:txBody>
      </p:sp>
      <p:sp>
        <p:nvSpPr>
          <p:cNvPr id="3" name="Content Placeholder 2"/>
          <p:cNvSpPr>
            <a:spLocks noGrp="1"/>
          </p:cNvSpPr>
          <p:nvPr>
            <p:ph idx="1"/>
          </p:nvPr>
        </p:nvSpPr>
        <p:spPr>
          <a:xfrm>
            <a:off x="304800" y="1066800"/>
            <a:ext cx="8534400" cy="3886200"/>
          </a:xfrm>
        </p:spPr>
        <p:txBody>
          <a:bodyPr/>
          <a:lstStyle/>
          <a:p>
            <a:pPr>
              <a:lnSpc>
                <a:spcPct val="120000"/>
              </a:lnSpc>
            </a:pPr>
            <a:r>
              <a:rPr lang="en-US" dirty="0">
                <a:solidFill>
                  <a:srgbClr val="FF0000"/>
                </a:solidFill>
              </a:rPr>
              <a:t>Artificial Intelligence </a:t>
            </a:r>
          </a:p>
          <a:p>
            <a:pPr lvl="1">
              <a:lnSpc>
                <a:spcPct val="120000"/>
              </a:lnSpc>
            </a:pPr>
            <a:r>
              <a:rPr lang="en-US" dirty="0"/>
              <a:t>broader concept of machines being able to carry out tasks in a way that we would consider </a:t>
            </a:r>
            <a:r>
              <a:rPr lang="en-US" u="sng" dirty="0"/>
              <a:t>“smart”</a:t>
            </a:r>
          </a:p>
          <a:p>
            <a:pPr lvl="1">
              <a:lnSpc>
                <a:spcPct val="120000"/>
              </a:lnSpc>
            </a:pPr>
            <a:endParaRPr lang="en-US" u="sng" dirty="0"/>
          </a:p>
          <a:p>
            <a:pPr marL="0" indent="0">
              <a:lnSpc>
                <a:spcPct val="120000"/>
              </a:lnSpc>
              <a:buNone/>
            </a:pPr>
            <a:endParaRPr lang="en-US" sz="100" dirty="0"/>
          </a:p>
          <a:p>
            <a:pPr>
              <a:lnSpc>
                <a:spcPct val="120000"/>
              </a:lnSpc>
            </a:pPr>
            <a:r>
              <a:rPr lang="en-US" dirty="0">
                <a:solidFill>
                  <a:srgbClr val="336600"/>
                </a:solidFill>
              </a:rPr>
              <a:t>Machine Learning </a:t>
            </a:r>
          </a:p>
          <a:p>
            <a:pPr lvl="1">
              <a:lnSpc>
                <a:spcPct val="120000"/>
              </a:lnSpc>
            </a:pPr>
            <a:r>
              <a:rPr lang="en-US" u="sng" dirty="0">
                <a:solidFill>
                  <a:srgbClr val="C00000"/>
                </a:solidFill>
              </a:rPr>
              <a:t>current application of AI</a:t>
            </a:r>
            <a:r>
              <a:rPr lang="en-US" dirty="0"/>
              <a:t> based around the idea that we should really just be able to give machines access to data and let them learn for themselves</a:t>
            </a:r>
          </a:p>
        </p:txBody>
      </p:sp>
    </p:spTree>
    <p:extLst>
      <p:ext uri="{BB962C8B-B14F-4D97-AF65-F5344CB8AC3E}">
        <p14:creationId xmlns:p14="http://schemas.microsoft.com/office/powerpoint/2010/main" val="18693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Early Days</a:t>
            </a:r>
          </a:p>
        </p:txBody>
      </p:sp>
      <p:sp>
        <p:nvSpPr>
          <p:cNvPr id="3" name="Content Placeholder 2"/>
          <p:cNvSpPr>
            <a:spLocks noGrp="1"/>
          </p:cNvSpPr>
          <p:nvPr>
            <p:ph idx="1"/>
          </p:nvPr>
        </p:nvSpPr>
        <p:spPr>
          <a:xfrm>
            <a:off x="152400" y="705465"/>
            <a:ext cx="8991600" cy="3886200"/>
          </a:xfrm>
        </p:spPr>
        <p:txBody>
          <a:bodyPr/>
          <a:lstStyle/>
          <a:p>
            <a:pPr>
              <a:lnSpc>
                <a:spcPct val="130000"/>
              </a:lnSpc>
            </a:pPr>
            <a:r>
              <a:rPr lang="en-US" sz="2400" dirty="0"/>
              <a:t>AI has been around </a:t>
            </a:r>
            <a:r>
              <a:rPr lang="en-US" sz="2400" dirty="0">
                <a:solidFill>
                  <a:srgbClr val="FF0000"/>
                </a:solidFill>
              </a:rPr>
              <a:t>for a long time</a:t>
            </a:r>
          </a:p>
          <a:p>
            <a:pPr lvl="1">
              <a:lnSpc>
                <a:spcPct val="130000"/>
              </a:lnSpc>
            </a:pPr>
            <a:r>
              <a:rPr lang="en-US" sz="2000" dirty="0"/>
              <a:t>Greek myths contain stories of mechanical men designed to mimic our own behavior. </a:t>
            </a:r>
          </a:p>
          <a:p>
            <a:pPr lvl="1">
              <a:lnSpc>
                <a:spcPct val="130000"/>
              </a:lnSpc>
            </a:pPr>
            <a:r>
              <a:rPr lang="en-US" sz="2000" dirty="0"/>
              <a:t>Very early European computers were conceived as “logical machines” and by reproducing capabilities such as basic arithmetic and memory</a:t>
            </a:r>
          </a:p>
          <a:p>
            <a:pPr lvl="2">
              <a:lnSpc>
                <a:spcPct val="130000"/>
              </a:lnSpc>
            </a:pPr>
            <a:r>
              <a:rPr lang="en-US" sz="1600" dirty="0"/>
              <a:t>engineers saw their job, fundamentally, as attempting to create mechanical brains.</a:t>
            </a:r>
          </a:p>
          <a:p>
            <a:pPr lvl="2">
              <a:lnSpc>
                <a:spcPct val="130000"/>
              </a:lnSpc>
            </a:pPr>
            <a:endParaRPr lang="en-US" dirty="0"/>
          </a:p>
          <a:p>
            <a:pPr>
              <a:lnSpc>
                <a:spcPct val="130000"/>
              </a:lnSpc>
            </a:pPr>
            <a:r>
              <a:rPr lang="en-US" sz="2400" dirty="0">
                <a:solidFill>
                  <a:srgbClr val="C00000"/>
                </a:solidFill>
              </a:rPr>
              <a:t>As technology, and, importantly, our understanding of how our minds work, has progressed, our concept of what constitutes AI has changed. </a:t>
            </a:r>
          </a:p>
          <a:p>
            <a:pPr lvl="1">
              <a:lnSpc>
                <a:spcPct val="130000"/>
              </a:lnSpc>
            </a:pPr>
            <a:r>
              <a:rPr lang="en-US" sz="2000" dirty="0"/>
              <a:t>Rather than increasingly complex calculations, work in the field of AI concentrated on </a:t>
            </a:r>
            <a:r>
              <a:rPr lang="en-US" sz="2000" dirty="0">
                <a:solidFill>
                  <a:srgbClr val="0033CC"/>
                </a:solidFill>
              </a:rPr>
              <a:t>mimicking human decision making processes and carrying out tasks in ever more human ways</a:t>
            </a:r>
            <a:r>
              <a:rPr lang="en-US" sz="2000" dirty="0"/>
              <a:t>.</a:t>
            </a:r>
            <a:endParaRPr lang="en-US" sz="1600" dirty="0"/>
          </a:p>
        </p:txBody>
      </p:sp>
    </p:spTree>
    <p:extLst>
      <p:ext uri="{BB962C8B-B14F-4D97-AF65-F5344CB8AC3E}">
        <p14:creationId xmlns:p14="http://schemas.microsoft.com/office/powerpoint/2010/main" val="70223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Applied vs. General AI</a:t>
            </a:r>
          </a:p>
        </p:txBody>
      </p:sp>
      <p:sp>
        <p:nvSpPr>
          <p:cNvPr id="3" name="Content Placeholder 2"/>
          <p:cNvSpPr>
            <a:spLocks noGrp="1"/>
          </p:cNvSpPr>
          <p:nvPr>
            <p:ph idx="1"/>
          </p:nvPr>
        </p:nvSpPr>
        <p:spPr>
          <a:xfrm>
            <a:off x="152400" y="705465"/>
            <a:ext cx="8991600" cy="3886200"/>
          </a:xfrm>
        </p:spPr>
        <p:txBody>
          <a:bodyPr/>
          <a:lstStyle/>
          <a:p>
            <a:pPr>
              <a:lnSpc>
                <a:spcPct val="110000"/>
              </a:lnSpc>
            </a:pPr>
            <a:r>
              <a:rPr lang="en-US" sz="2800" dirty="0">
                <a:solidFill>
                  <a:srgbClr val="C00000"/>
                </a:solidFill>
              </a:rPr>
              <a:t>Applied AI </a:t>
            </a:r>
          </a:p>
          <a:p>
            <a:pPr lvl="1">
              <a:lnSpc>
                <a:spcPct val="110000"/>
              </a:lnSpc>
            </a:pPr>
            <a:r>
              <a:rPr lang="en-US" sz="2400" dirty="0"/>
              <a:t>far more common</a:t>
            </a:r>
          </a:p>
          <a:p>
            <a:pPr lvl="1">
              <a:lnSpc>
                <a:spcPct val="110000"/>
              </a:lnSpc>
            </a:pPr>
            <a:r>
              <a:rPr lang="en-US" sz="2400" dirty="0"/>
              <a:t>systems designed to intelligently trade stocks and shares, or maneuver an autonomous vehicle</a:t>
            </a:r>
          </a:p>
          <a:p>
            <a:pPr>
              <a:lnSpc>
                <a:spcPct val="110000"/>
              </a:lnSpc>
            </a:pPr>
            <a:endParaRPr lang="en-US" sz="2800" dirty="0"/>
          </a:p>
          <a:p>
            <a:pPr>
              <a:lnSpc>
                <a:spcPct val="110000"/>
              </a:lnSpc>
            </a:pPr>
            <a:r>
              <a:rPr lang="en-US" sz="2800" dirty="0">
                <a:solidFill>
                  <a:srgbClr val="0033CC"/>
                </a:solidFill>
              </a:rPr>
              <a:t>Generalized AIs</a:t>
            </a:r>
          </a:p>
          <a:p>
            <a:pPr lvl="1">
              <a:lnSpc>
                <a:spcPct val="110000"/>
              </a:lnSpc>
            </a:pPr>
            <a:r>
              <a:rPr lang="en-US" sz="2400" dirty="0"/>
              <a:t>systems or devices which can in theory handle any task</a:t>
            </a:r>
          </a:p>
          <a:p>
            <a:pPr lvl="1">
              <a:lnSpc>
                <a:spcPct val="110000"/>
              </a:lnSpc>
            </a:pPr>
            <a:r>
              <a:rPr lang="en-US" sz="2400" dirty="0">
                <a:solidFill>
                  <a:srgbClr val="FF0000"/>
                </a:solidFill>
              </a:rPr>
              <a:t>are less common, but this is where some of the most exciting advancements are happening today</a:t>
            </a:r>
            <a:r>
              <a:rPr lang="en-US" sz="2400" dirty="0"/>
              <a:t> </a:t>
            </a:r>
          </a:p>
          <a:p>
            <a:pPr lvl="1">
              <a:lnSpc>
                <a:spcPct val="110000"/>
              </a:lnSpc>
            </a:pPr>
            <a:r>
              <a:rPr lang="en-US" sz="2400" dirty="0"/>
              <a:t>It is also the area that has led to the development of </a:t>
            </a:r>
            <a:r>
              <a:rPr lang="en-US" sz="2400" dirty="0">
                <a:solidFill>
                  <a:srgbClr val="00B050"/>
                </a:solidFill>
              </a:rPr>
              <a:t>Machine Learning</a:t>
            </a:r>
            <a:endParaRPr lang="en-US" sz="2400" dirty="0"/>
          </a:p>
          <a:p>
            <a:pPr lvl="1">
              <a:lnSpc>
                <a:spcPct val="110000"/>
              </a:lnSpc>
            </a:pPr>
            <a:r>
              <a:rPr lang="en-US" sz="2400" dirty="0"/>
              <a:t>Often referred to as a subset of AI, it’s really more accurate to think of it as the </a:t>
            </a:r>
            <a:r>
              <a:rPr lang="en-US" sz="2400" u="sng" dirty="0"/>
              <a:t>current state-of-the-art</a:t>
            </a:r>
            <a:endParaRPr lang="en-US" sz="1400" u="sng" dirty="0"/>
          </a:p>
        </p:txBody>
      </p:sp>
    </p:spTree>
    <p:extLst>
      <p:ext uri="{BB962C8B-B14F-4D97-AF65-F5344CB8AC3E}">
        <p14:creationId xmlns:p14="http://schemas.microsoft.com/office/powerpoint/2010/main" val="176773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Rise of Machine Learning</a:t>
            </a:r>
          </a:p>
        </p:txBody>
      </p:sp>
      <p:sp>
        <p:nvSpPr>
          <p:cNvPr id="3" name="Content Placeholder 2"/>
          <p:cNvSpPr>
            <a:spLocks noGrp="1"/>
          </p:cNvSpPr>
          <p:nvPr>
            <p:ph idx="1"/>
          </p:nvPr>
        </p:nvSpPr>
        <p:spPr>
          <a:xfrm>
            <a:off x="152400" y="838200"/>
            <a:ext cx="8991600" cy="3886200"/>
          </a:xfrm>
        </p:spPr>
        <p:txBody>
          <a:bodyPr/>
          <a:lstStyle/>
          <a:p>
            <a:pPr marL="514350" indent="-514350">
              <a:lnSpc>
                <a:spcPct val="110000"/>
              </a:lnSpc>
              <a:buFont typeface="+mj-lt"/>
              <a:buAutoNum type="arabicPeriod"/>
            </a:pPr>
            <a:r>
              <a:rPr lang="en-US" dirty="0">
                <a:solidFill>
                  <a:srgbClr val="C00000"/>
                </a:solidFill>
              </a:rPr>
              <a:t>Realization</a:t>
            </a:r>
          </a:p>
          <a:p>
            <a:pPr lvl="1" indent="-342900">
              <a:lnSpc>
                <a:spcPct val="110000"/>
              </a:lnSpc>
            </a:pPr>
            <a:r>
              <a:rPr lang="en-US" dirty="0"/>
              <a:t>credited to </a:t>
            </a:r>
            <a:r>
              <a:rPr lang="en-US" u="sng" dirty="0">
                <a:solidFill>
                  <a:srgbClr val="FF0000"/>
                </a:solidFill>
              </a:rPr>
              <a:t>Arthur Samuel in 1959</a:t>
            </a:r>
          </a:p>
          <a:p>
            <a:pPr lvl="1" indent="-342900">
              <a:lnSpc>
                <a:spcPct val="110000"/>
              </a:lnSpc>
            </a:pPr>
            <a:r>
              <a:rPr lang="en-US" dirty="0"/>
              <a:t>rather than teaching computers everything they need to know about the world and how to carry out tasks, it might be possible to teach them to learn for themselves</a:t>
            </a:r>
          </a:p>
          <a:p>
            <a:pPr marL="514350" indent="-514350">
              <a:lnSpc>
                <a:spcPct val="110000"/>
              </a:lnSpc>
              <a:buFont typeface="+mj-lt"/>
              <a:buAutoNum type="arabicPeriod"/>
            </a:pPr>
            <a:endParaRPr lang="en-US" dirty="0">
              <a:solidFill>
                <a:srgbClr val="C00000"/>
              </a:solidFill>
            </a:endParaRPr>
          </a:p>
          <a:p>
            <a:pPr marL="514350" indent="-514350">
              <a:lnSpc>
                <a:spcPct val="110000"/>
              </a:lnSpc>
              <a:buFont typeface="+mj-lt"/>
              <a:buAutoNum type="arabicPeriod"/>
            </a:pPr>
            <a:r>
              <a:rPr lang="en-US" dirty="0">
                <a:solidFill>
                  <a:srgbClr val="0033CC"/>
                </a:solidFill>
              </a:rPr>
              <a:t>Emergence of the internet</a:t>
            </a:r>
            <a:endParaRPr lang="en-US" dirty="0">
              <a:solidFill>
                <a:srgbClr val="C00000"/>
              </a:solidFill>
            </a:endParaRPr>
          </a:p>
          <a:p>
            <a:pPr lvl="1" indent="-342900">
              <a:lnSpc>
                <a:spcPct val="110000"/>
              </a:lnSpc>
            </a:pPr>
            <a:r>
              <a:rPr lang="en-US" dirty="0">
                <a:solidFill>
                  <a:srgbClr val="C00000"/>
                </a:solidFill>
              </a:rPr>
              <a:t>and the huge increase in the amount of digital information being generated, stored, and made available for analysis</a:t>
            </a:r>
          </a:p>
        </p:txBody>
      </p:sp>
    </p:spTree>
    <p:extLst>
      <p:ext uri="{BB962C8B-B14F-4D97-AF65-F5344CB8AC3E}">
        <p14:creationId xmlns:p14="http://schemas.microsoft.com/office/powerpoint/2010/main" val="246580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600" dirty="0">
                <a:solidFill>
                  <a:schemeClr val="tx1"/>
                </a:solidFill>
              </a:rPr>
              <a:t>Basic Principles of Blockchain Technology</a:t>
            </a:r>
            <a:endParaRPr lang="en-US" altLang="en-US" sz="3600" dirty="0">
              <a:solidFill>
                <a:schemeClr val="tx1"/>
              </a:solidFill>
            </a:endParaRPr>
          </a:p>
        </p:txBody>
      </p:sp>
      <p:sp>
        <p:nvSpPr>
          <p:cNvPr id="443395" name="Rectangle 3"/>
          <p:cNvSpPr>
            <a:spLocks noGrp="1" noChangeArrowheads="1"/>
          </p:cNvSpPr>
          <p:nvPr>
            <p:ph type="body" idx="1"/>
          </p:nvPr>
        </p:nvSpPr>
        <p:spPr>
          <a:xfrm>
            <a:off x="304800" y="1066800"/>
            <a:ext cx="8305800" cy="2743200"/>
          </a:xfrm>
          <a:solidFill>
            <a:schemeClr val="bg1"/>
          </a:solidFill>
        </p:spPr>
        <p:txBody>
          <a:bodyPr/>
          <a:lstStyle/>
          <a:p>
            <a:pPr marL="514350" indent="-514350">
              <a:spcBef>
                <a:spcPts val="600"/>
              </a:spcBef>
              <a:buAutoNum type="arabicPeriod" startAt="3"/>
            </a:pPr>
            <a:r>
              <a:rPr lang="en-US" altLang="en-US" dirty="0">
                <a:solidFill>
                  <a:srgbClr val="FF0000"/>
                </a:solidFill>
              </a:rPr>
              <a:t>Transparency with Pseudonymity</a:t>
            </a:r>
          </a:p>
          <a:p>
            <a:pPr marL="0" indent="0">
              <a:spcBef>
                <a:spcPts val="600"/>
              </a:spcBef>
              <a:buNone/>
            </a:pPr>
            <a:endParaRPr lang="en-US" altLang="en-US" dirty="0">
              <a:solidFill>
                <a:srgbClr val="FF0000"/>
              </a:solidFill>
            </a:endParaRPr>
          </a:p>
          <a:p>
            <a:pPr lvl="1">
              <a:spcBef>
                <a:spcPts val="600"/>
              </a:spcBef>
            </a:pPr>
            <a:r>
              <a:rPr lang="en-US" altLang="en-US" sz="2400" dirty="0"/>
              <a:t>Every transaction and its associated value are visible to anyone with access to the system. </a:t>
            </a:r>
          </a:p>
          <a:p>
            <a:pPr marL="457200" lvl="1" indent="0">
              <a:spcBef>
                <a:spcPts val="600"/>
              </a:spcBef>
              <a:buNone/>
            </a:pPr>
            <a:endParaRPr lang="en-US" altLang="en-US" sz="2400" dirty="0"/>
          </a:p>
          <a:p>
            <a:pPr lvl="1">
              <a:spcBef>
                <a:spcPts val="600"/>
              </a:spcBef>
            </a:pPr>
            <a:r>
              <a:rPr lang="en-US" altLang="en-US" sz="2400" dirty="0"/>
              <a:t>Each node, or user, on a blockchain </a:t>
            </a:r>
            <a:r>
              <a:rPr lang="en-US" altLang="en-US" sz="2400" u="sng" dirty="0">
                <a:solidFill>
                  <a:srgbClr val="0033CC"/>
                </a:solidFill>
              </a:rPr>
              <a:t>has a unique 30-plus-character </a:t>
            </a:r>
            <a:r>
              <a:rPr lang="en-US" altLang="en-US" sz="2400" dirty="0"/>
              <a:t>alphanumeric address that identifies it. </a:t>
            </a:r>
          </a:p>
          <a:p>
            <a:pPr marL="457200" lvl="1" indent="0">
              <a:spcBef>
                <a:spcPts val="600"/>
              </a:spcBef>
              <a:buNone/>
            </a:pPr>
            <a:endParaRPr lang="en-US" altLang="en-US" sz="2400" dirty="0"/>
          </a:p>
          <a:p>
            <a:pPr lvl="1">
              <a:spcBef>
                <a:spcPts val="600"/>
              </a:spcBef>
            </a:pPr>
            <a:r>
              <a:rPr lang="en-US" altLang="en-US" sz="2400" dirty="0"/>
              <a:t>Users can </a:t>
            </a:r>
            <a:r>
              <a:rPr lang="en-US" altLang="en-US" sz="2400" u="sng" dirty="0">
                <a:solidFill>
                  <a:srgbClr val="0033CC"/>
                </a:solidFill>
              </a:rPr>
              <a:t>choose to remain anonymous or provide proof of their identity </a:t>
            </a:r>
            <a:r>
              <a:rPr lang="en-US" altLang="en-US" sz="2400" dirty="0"/>
              <a:t>to others. </a:t>
            </a:r>
          </a:p>
          <a:p>
            <a:pPr marL="457200" lvl="1" indent="0">
              <a:spcBef>
                <a:spcPts val="600"/>
              </a:spcBef>
              <a:buNone/>
            </a:pPr>
            <a:endParaRPr lang="en-US" altLang="en-US" sz="2400" dirty="0"/>
          </a:p>
          <a:p>
            <a:pPr lvl="1">
              <a:spcBef>
                <a:spcPts val="600"/>
              </a:spcBef>
            </a:pPr>
            <a:r>
              <a:rPr lang="en-US" altLang="en-US" sz="2400" dirty="0"/>
              <a:t>Transactions occur between blockchain addresses. </a:t>
            </a:r>
          </a:p>
        </p:txBody>
      </p:sp>
    </p:spTree>
    <p:extLst>
      <p:ext uri="{BB962C8B-B14F-4D97-AF65-F5344CB8AC3E}">
        <p14:creationId xmlns:p14="http://schemas.microsoft.com/office/powerpoint/2010/main" val="8866208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3138" y="501610"/>
            <a:ext cx="7380767" cy="1344799"/>
          </a:xfrm>
          <a:prstGeom prst="rect">
            <a:avLst/>
          </a:prstGeom>
          <a:noFill/>
        </p:spPr>
        <p:txBody>
          <a:bodyPr lIns="107585" tIns="67241" rIns="107585" bIns="67241" anchor="t" anchorCtr="0"/>
          <a:lstStyle>
            <a:lvl1pPr algn="l" defTabSz="1243625" rtl="0" eaLnBrk="1" latinLnBrk="0" hangingPunct="1">
              <a:lnSpc>
                <a:spcPct val="90000"/>
              </a:lnSpc>
              <a:spcBef>
                <a:spcPct val="0"/>
              </a:spcBef>
              <a:buNone/>
              <a:defRPr lang="en-US" sz="7200" b="0" kern="1200" cap="none" spc="-133" baseline="0">
                <a:ln w="3175">
                  <a:noFill/>
                </a:ln>
                <a:gradFill>
                  <a:gsLst>
                    <a:gs pos="5833">
                      <a:srgbClr val="FFFFFF"/>
                    </a:gs>
                    <a:gs pos="18000">
                      <a:srgbClr val="FFFFFF"/>
                    </a:gs>
                  </a:gsLst>
                  <a:lin ang="5400000" scaled="0"/>
                </a:gradFill>
                <a:effectLst/>
                <a:latin typeface="+mj-lt"/>
                <a:ea typeface="+mn-ea"/>
                <a:cs typeface="Segoe UI" pitchFamily="34" charset="0"/>
              </a:defRPr>
            </a:lvl1pPr>
          </a:lstStyle>
          <a:p>
            <a:pPr marL="0" marR="0" lvl="0" indent="0" algn="l" defTabSz="1243625" rtl="0" eaLnBrk="1" fontAlgn="base" latinLnBrk="0" hangingPunct="1">
              <a:lnSpc>
                <a:spcPct val="90000"/>
              </a:lnSpc>
              <a:spcBef>
                <a:spcPct val="0"/>
              </a:spcBef>
              <a:spcAft>
                <a:spcPct val="0"/>
              </a:spcAft>
              <a:buClrTx/>
              <a:buSzTx/>
              <a:buFontTx/>
              <a:buNone/>
              <a:tabLst/>
              <a:defRPr/>
            </a:pPr>
            <a:r>
              <a:rPr kumimoji="0" lang="en-US" sz="3530" b="0" i="0" u="none" strike="noStrike" kern="1200" cap="none" spc="-133" normalizeH="0" baseline="0" noProof="0" dirty="0">
                <a:ln w="3175">
                  <a:noFill/>
                </a:ln>
                <a:solidFill>
                  <a:srgbClr val="00B0F0"/>
                </a:solidFill>
                <a:effectLst/>
                <a:uLnTx/>
                <a:uFillTx/>
                <a:latin typeface="Segoe UI Light" panose="020B0502040204020203" pitchFamily="34" charset="0"/>
                <a:ea typeface="+mn-ea"/>
                <a:cs typeface="Segoe UI Light" panose="020B0502040204020203" pitchFamily="34" charset="0"/>
              </a:rPr>
              <a:t>What is the Machine Learning Process?</a:t>
            </a:r>
            <a:endParaRPr kumimoji="0" lang="en-IN" sz="3530" b="0" i="0" u="none" strike="noStrike" kern="1200" cap="none" spc="-133" normalizeH="0" baseline="0" noProof="0" dirty="0">
              <a:ln w="3175">
                <a:noFill/>
              </a:ln>
              <a:solidFill>
                <a:srgbClr val="00B0F0"/>
              </a:solidFill>
              <a:effectLst/>
              <a:uLnTx/>
              <a:uFillTx/>
              <a:latin typeface="Segoe UI Light" panose="020B0502040204020203" pitchFamily="34" charset="0"/>
              <a:ea typeface="+mn-ea"/>
              <a:cs typeface="Segoe UI Light" panose="020B0502040204020203" pitchFamily="34" charset="0"/>
            </a:endParaRPr>
          </a:p>
        </p:txBody>
      </p:sp>
      <p:graphicFrame>
        <p:nvGraphicFramePr>
          <p:cNvPr id="4" name="Content Placeholder 4"/>
          <p:cNvGraphicFramePr>
            <a:graphicFrameLocks/>
          </p:cNvGraphicFramePr>
          <p:nvPr/>
        </p:nvGraphicFramePr>
        <p:xfrm>
          <a:off x="1434113" y="2308327"/>
          <a:ext cx="5611172" cy="1979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293673" y="3876705"/>
            <a:ext cx="1193732" cy="11619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A person will find job in Microsoft or not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Develop a binary classifier to predict</a:t>
            </a:r>
          </a:p>
        </p:txBody>
      </p:sp>
      <p:sp>
        <p:nvSpPr>
          <p:cNvPr id="6" name="TextBox 5"/>
          <p:cNvSpPr txBox="1"/>
          <p:nvPr/>
        </p:nvSpPr>
        <p:spPr>
          <a:xfrm>
            <a:off x="2558689" y="3876701"/>
            <a:ext cx="1141598" cy="85632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Details of folks who got selected for MS and who DID NOT make it </a:t>
            </a:r>
          </a:p>
        </p:txBody>
      </p:sp>
      <p:sp>
        <p:nvSpPr>
          <p:cNvPr id="7" name="TextBox 6"/>
          <p:cNvSpPr txBox="1"/>
          <p:nvPr/>
        </p:nvSpPr>
        <p:spPr>
          <a:xfrm>
            <a:off x="3745439" y="3876705"/>
            <a:ext cx="1039460" cy="1314719"/>
          </a:xfrm>
          <a:prstGeom prst="rect">
            <a:avLst/>
          </a:prstGeom>
          <a:noFill/>
        </p:spPr>
        <p:txBody>
          <a:bodyPr wrap="square" rtlCol="0">
            <a:spAutoFit/>
          </a:bodyPr>
          <a:lstStyle/>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 years of job experience</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previous companies</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keywords in resume </a:t>
            </a:r>
          </a:p>
          <a:p>
            <a:pPr marL="157601" marR="0" lvl="0" indent="-157601" algn="l" defTabSz="914400" rtl="0" eaLnBrk="0" fontAlgn="base" latinLnBrk="0" hangingPunct="0">
              <a:lnSpc>
                <a:spcPct val="100000"/>
              </a:lnSpc>
              <a:spcBef>
                <a:spcPct val="0"/>
              </a:spcBef>
              <a:spcAft>
                <a:spcPct val="0"/>
              </a:spcAft>
              <a:buClrTx/>
              <a:buSzTx/>
              <a:buFontTx/>
              <a:buChar char="-"/>
              <a:tabLst/>
              <a:defRPr/>
            </a:pPr>
            <a:endPar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endParaRPr>
          </a:p>
        </p:txBody>
      </p:sp>
      <p:sp>
        <p:nvSpPr>
          <p:cNvPr id="8" name="TextBox 7"/>
          <p:cNvSpPr txBox="1"/>
          <p:nvPr/>
        </p:nvSpPr>
        <p:spPr>
          <a:xfrm>
            <a:off x="4921085" y="3877768"/>
            <a:ext cx="1236883" cy="1314719"/>
          </a:xfrm>
          <a:prstGeom prst="rect">
            <a:avLst/>
          </a:prstGeom>
          <a:noFill/>
        </p:spPr>
        <p:txBody>
          <a:bodyPr wrap="square" rtlCol="0">
            <a:spAutoFit/>
          </a:bodyPr>
          <a:lstStyle/>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Decision Trees</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SVM</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Random Forest </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Neural Networks</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Logistic Regression</a:t>
            </a:r>
          </a:p>
          <a:p>
            <a:pPr marL="157601" marR="0" lvl="0" indent="-157601" algn="l" defTabSz="914400" rtl="0" eaLnBrk="0" fontAlgn="base" latinLnBrk="0" hangingPunct="0">
              <a:lnSpc>
                <a:spcPct val="100000"/>
              </a:lnSpc>
              <a:spcBef>
                <a:spcPct val="0"/>
              </a:spcBef>
              <a:spcAft>
                <a:spcPct val="0"/>
              </a:spcAft>
              <a:buClrTx/>
              <a:buSzTx/>
              <a:buFontTx/>
              <a:buChar char="-"/>
              <a:tabLst/>
              <a:defRPr/>
            </a:pPr>
            <a:endPar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endParaRPr>
          </a:p>
        </p:txBody>
      </p:sp>
      <p:sp>
        <p:nvSpPr>
          <p:cNvPr id="9" name="TextBox 8"/>
          <p:cNvSpPr txBox="1"/>
          <p:nvPr/>
        </p:nvSpPr>
        <p:spPr>
          <a:xfrm>
            <a:off x="6157968" y="3876702"/>
            <a:ext cx="1236883" cy="856325"/>
          </a:xfrm>
          <a:prstGeom prst="rect">
            <a:avLst/>
          </a:prstGeom>
          <a:noFill/>
        </p:spPr>
        <p:txBody>
          <a:bodyPr wrap="square" rtlCol="0">
            <a:spAutoFit/>
          </a:bodyPr>
          <a:lstStyle/>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Precision</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Recall</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AUC</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Accuracy</a:t>
            </a:r>
          </a:p>
          <a:p>
            <a:pPr marL="157601" marR="0" lvl="0" indent="-157601" algn="l" defTabSz="914400" rtl="0" eaLnBrk="0" fontAlgn="base" latinLnBrk="0" hangingPunct="0">
              <a:lnSpc>
                <a:spcPct val="100000"/>
              </a:lnSpc>
              <a:spcBef>
                <a:spcPct val="0"/>
              </a:spcBef>
              <a:spcAft>
                <a:spcPct val="0"/>
              </a:spcAft>
              <a:buClrTx/>
              <a:buSzTx/>
              <a:buFontTx/>
              <a:buChar char="-"/>
              <a:tabLst/>
              <a:defRPr/>
            </a:pPr>
            <a:r>
              <a:rPr kumimoji="0" lang="en-US" sz="993" b="0" i="0" u="none" strike="noStrike" kern="1200" cap="none" spc="0" normalizeH="0" baseline="0" noProof="0" dirty="0">
                <a:ln>
                  <a:noFill/>
                </a:ln>
                <a:solidFill>
                  <a:srgbClr val="000000"/>
                </a:solidFill>
                <a:effectLst/>
                <a:uLnTx/>
                <a:uFillTx/>
                <a:latin typeface="Trebuchet MS" panose="020B0603020202020204"/>
                <a:ea typeface="+mn-ea"/>
                <a:cs typeface="Arial" panose="020B0604020202020204" pitchFamily="34" charset="0"/>
              </a:rPr>
              <a:t>F1</a:t>
            </a:r>
          </a:p>
        </p:txBody>
      </p:sp>
    </p:spTree>
    <p:extLst>
      <p:ext uri="{BB962C8B-B14F-4D97-AF65-F5344CB8AC3E}">
        <p14:creationId xmlns:p14="http://schemas.microsoft.com/office/powerpoint/2010/main" val="303769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Neural Network</a:t>
            </a:r>
          </a:p>
        </p:txBody>
      </p:sp>
      <p:sp>
        <p:nvSpPr>
          <p:cNvPr id="3" name="Content Placeholder 2"/>
          <p:cNvSpPr>
            <a:spLocks noGrp="1"/>
          </p:cNvSpPr>
          <p:nvPr>
            <p:ph idx="1"/>
          </p:nvPr>
        </p:nvSpPr>
        <p:spPr>
          <a:xfrm>
            <a:off x="152400" y="762000"/>
            <a:ext cx="8991600" cy="3886200"/>
          </a:xfrm>
        </p:spPr>
        <p:txBody>
          <a:bodyPr/>
          <a:lstStyle/>
          <a:p>
            <a:pPr>
              <a:lnSpc>
                <a:spcPct val="120000"/>
              </a:lnSpc>
            </a:pPr>
            <a:r>
              <a:rPr lang="en-US" sz="2400" dirty="0">
                <a:solidFill>
                  <a:srgbClr val="FF0000"/>
                </a:solidFill>
              </a:rPr>
              <a:t>Computer system designed to work by classifying information in the same way a human brain does</a:t>
            </a:r>
          </a:p>
          <a:p>
            <a:pPr lvl="1">
              <a:lnSpc>
                <a:spcPct val="120000"/>
              </a:lnSpc>
            </a:pPr>
            <a:r>
              <a:rPr lang="en-US" sz="1800" dirty="0"/>
              <a:t>It can be taught to recognize, for example, images, and classify them according to elements they contain.</a:t>
            </a:r>
            <a:endParaRPr lang="en-US" sz="2400" dirty="0"/>
          </a:p>
          <a:p>
            <a:pPr>
              <a:lnSpc>
                <a:spcPct val="120000"/>
              </a:lnSpc>
            </a:pPr>
            <a:r>
              <a:rPr lang="en-US" sz="2400" dirty="0">
                <a:solidFill>
                  <a:srgbClr val="0033CC"/>
                </a:solidFill>
              </a:rPr>
              <a:t>Essentially it works on a system of probability</a:t>
            </a:r>
          </a:p>
          <a:p>
            <a:pPr lvl="1">
              <a:lnSpc>
                <a:spcPct val="120000"/>
              </a:lnSpc>
            </a:pPr>
            <a:r>
              <a:rPr lang="en-US" sz="1800" dirty="0"/>
              <a:t>based on data fed to it, it is able to make statements, decisions or predictions with a degree of certainty. </a:t>
            </a:r>
          </a:p>
          <a:p>
            <a:pPr lvl="1">
              <a:lnSpc>
                <a:spcPct val="120000"/>
              </a:lnSpc>
            </a:pPr>
            <a:r>
              <a:rPr lang="en-US" sz="1800" dirty="0"/>
              <a:t>The addition of a feedback loop enables “learning” – by sensing or being told whether its decisions are right or wrong, it modifies the approach it takes in the future.</a:t>
            </a:r>
            <a:endParaRPr lang="en-US" sz="2400" dirty="0"/>
          </a:p>
          <a:p>
            <a:pPr>
              <a:lnSpc>
                <a:spcPct val="120000"/>
              </a:lnSpc>
            </a:pPr>
            <a:r>
              <a:rPr lang="en-US" sz="2400" dirty="0">
                <a:solidFill>
                  <a:srgbClr val="00B050"/>
                </a:solidFill>
              </a:rPr>
              <a:t>ML applications can read text and </a:t>
            </a:r>
            <a:r>
              <a:rPr lang="en-US" sz="2400" u="sng" dirty="0">
                <a:solidFill>
                  <a:srgbClr val="C00000"/>
                </a:solidFill>
              </a:rPr>
              <a:t>work out whether the person who wrote it is making a complaint or offering congratulations</a:t>
            </a:r>
          </a:p>
          <a:p>
            <a:pPr lvl="1">
              <a:lnSpc>
                <a:spcPct val="120000"/>
              </a:lnSpc>
            </a:pPr>
            <a:r>
              <a:rPr lang="en-US" sz="1800" dirty="0"/>
              <a:t>They can also listen to a piece of music, decide whether it is likely to make someone happy or sad, and find other pieces of music to match the mood.</a:t>
            </a:r>
          </a:p>
          <a:p>
            <a:pPr lvl="1">
              <a:lnSpc>
                <a:spcPct val="120000"/>
              </a:lnSpc>
            </a:pPr>
            <a:r>
              <a:rPr lang="en-US" sz="1800" dirty="0"/>
              <a:t>In some cases, they can even compose their own music expressing the same themes.</a:t>
            </a:r>
          </a:p>
        </p:txBody>
      </p:sp>
    </p:spTree>
    <p:extLst>
      <p:ext uri="{BB962C8B-B14F-4D97-AF65-F5344CB8AC3E}">
        <p14:creationId xmlns:p14="http://schemas.microsoft.com/office/powerpoint/2010/main" val="319869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Natural Language Processing (NLP)</a:t>
            </a:r>
          </a:p>
        </p:txBody>
      </p:sp>
      <p:sp>
        <p:nvSpPr>
          <p:cNvPr id="3" name="Content Placeholder 2"/>
          <p:cNvSpPr>
            <a:spLocks noGrp="1"/>
          </p:cNvSpPr>
          <p:nvPr>
            <p:ph idx="1"/>
          </p:nvPr>
        </p:nvSpPr>
        <p:spPr>
          <a:xfrm>
            <a:off x="152400" y="838200"/>
            <a:ext cx="8991600" cy="3886200"/>
          </a:xfrm>
        </p:spPr>
        <p:txBody>
          <a:bodyPr/>
          <a:lstStyle/>
          <a:p>
            <a:pPr>
              <a:lnSpc>
                <a:spcPct val="140000"/>
              </a:lnSpc>
            </a:pPr>
            <a:r>
              <a:rPr lang="en-US" sz="2800" dirty="0">
                <a:solidFill>
                  <a:srgbClr val="FF0000"/>
                </a:solidFill>
              </a:rPr>
              <a:t>Another field of AI </a:t>
            </a:r>
          </a:p>
          <a:p>
            <a:pPr lvl="1">
              <a:lnSpc>
                <a:spcPct val="140000"/>
              </a:lnSpc>
            </a:pPr>
            <a:r>
              <a:rPr lang="en-US" sz="2000" dirty="0"/>
              <a:t>has become a source of hugely exciting innovation in recent years, and one which is heavily reliant on ML.</a:t>
            </a:r>
            <a:endParaRPr lang="en-US" dirty="0"/>
          </a:p>
          <a:p>
            <a:pPr>
              <a:lnSpc>
                <a:spcPct val="140000"/>
              </a:lnSpc>
            </a:pPr>
            <a:r>
              <a:rPr lang="en-US" sz="2800" dirty="0">
                <a:solidFill>
                  <a:srgbClr val="0033CC"/>
                </a:solidFill>
              </a:rPr>
              <a:t>NLP applications attempt to understand natural human communication</a:t>
            </a:r>
          </a:p>
          <a:p>
            <a:pPr lvl="1">
              <a:lnSpc>
                <a:spcPct val="140000"/>
              </a:lnSpc>
            </a:pPr>
            <a:r>
              <a:rPr lang="en-US" sz="2000" dirty="0"/>
              <a:t>either written or spoken, and communicate in return with us using similar, natural language. </a:t>
            </a:r>
          </a:p>
          <a:p>
            <a:pPr>
              <a:lnSpc>
                <a:spcPct val="140000"/>
              </a:lnSpc>
            </a:pPr>
            <a:r>
              <a:rPr lang="en-US" sz="2800" dirty="0">
                <a:solidFill>
                  <a:srgbClr val="336600"/>
                </a:solidFill>
              </a:rPr>
              <a:t>ML is used to help machines understand the vast nuances in human language</a:t>
            </a:r>
          </a:p>
          <a:p>
            <a:pPr lvl="1">
              <a:lnSpc>
                <a:spcPct val="140000"/>
              </a:lnSpc>
            </a:pPr>
            <a:r>
              <a:rPr lang="en-US" sz="2000" dirty="0"/>
              <a:t>and to learn to respond in a way that a particular audience is likely to comprehend.</a:t>
            </a:r>
          </a:p>
        </p:txBody>
      </p:sp>
    </p:spTree>
    <p:extLst>
      <p:ext uri="{BB962C8B-B14F-4D97-AF65-F5344CB8AC3E}">
        <p14:creationId xmlns:p14="http://schemas.microsoft.com/office/powerpoint/2010/main" val="412543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ML Technology</a:t>
            </a:r>
          </a:p>
        </p:txBody>
      </p:sp>
      <p:sp>
        <p:nvSpPr>
          <p:cNvPr id="3" name="Content Placeholder 2"/>
          <p:cNvSpPr>
            <a:spLocks noGrp="1"/>
          </p:cNvSpPr>
          <p:nvPr>
            <p:ph idx="1"/>
          </p:nvPr>
        </p:nvSpPr>
        <p:spPr>
          <a:xfrm>
            <a:off x="152400" y="609600"/>
            <a:ext cx="8991600" cy="3886200"/>
          </a:xfrm>
        </p:spPr>
        <p:txBody>
          <a:bodyPr/>
          <a:lstStyle/>
          <a:p>
            <a:pPr marL="514350" indent="-514350">
              <a:lnSpc>
                <a:spcPct val="140000"/>
              </a:lnSpc>
              <a:buFont typeface="+mj-lt"/>
              <a:buAutoNum type="arabicPeriod"/>
            </a:pPr>
            <a:r>
              <a:rPr lang="en-US" sz="2800" dirty="0">
                <a:solidFill>
                  <a:srgbClr val="FF0000"/>
                </a:solidFill>
              </a:rPr>
              <a:t>Supervised learning </a:t>
            </a:r>
          </a:p>
          <a:p>
            <a:pPr lvl="1">
              <a:lnSpc>
                <a:spcPct val="140000"/>
              </a:lnSpc>
            </a:pPr>
            <a:r>
              <a:rPr lang="en-US" sz="2000" dirty="0"/>
              <a:t>most heavily explored type of machine learning and the most common type found in commercial applications. </a:t>
            </a:r>
          </a:p>
          <a:p>
            <a:pPr lvl="1">
              <a:lnSpc>
                <a:spcPct val="140000"/>
              </a:lnSpc>
            </a:pPr>
            <a:r>
              <a:rPr lang="en-US" sz="2000" dirty="0">
                <a:solidFill>
                  <a:srgbClr val="00B050"/>
                </a:solidFill>
              </a:rPr>
              <a:t>The supervised learning task is to learn some general function from a set of training examples of input-output pairs of the function. </a:t>
            </a:r>
          </a:p>
          <a:p>
            <a:pPr lvl="2">
              <a:lnSpc>
                <a:spcPct val="140000"/>
              </a:lnSpc>
            </a:pPr>
            <a:r>
              <a:rPr lang="en-US" sz="1600" dirty="0"/>
              <a:t>For example, we might want to learn a function that takes as input an email message and outputs a binary label to classify whether the email is spam or not, training it by providing a large collection of emails with their correct labels. </a:t>
            </a:r>
          </a:p>
          <a:p>
            <a:pPr lvl="1">
              <a:lnSpc>
                <a:spcPct val="140000"/>
              </a:lnSpc>
            </a:pPr>
            <a:r>
              <a:rPr lang="en-US" sz="2000" dirty="0"/>
              <a:t>Thousands of important problems fit this template including classifying which emails are spam and diagnosing which medical patients have which disease. </a:t>
            </a:r>
          </a:p>
          <a:p>
            <a:pPr lvl="1">
              <a:lnSpc>
                <a:spcPct val="140000"/>
              </a:lnSpc>
            </a:pPr>
            <a:r>
              <a:rPr lang="en-US" sz="2000" dirty="0">
                <a:solidFill>
                  <a:srgbClr val="0033CC"/>
                </a:solidFill>
              </a:rPr>
              <a:t>Important prediction problems also fit into this category </a:t>
            </a:r>
          </a:p>
          <a:p>
            <a:pPr lvl="2">
              <a:lnSpc>
                <a:spcPct val="140000"/>
              </a:lnSpc>
            </a:pPr>
            <a:r>
              <a:rPr lang="en-US" sz="1600" dirty="0"/>
              <a:t>predicting which customers will purchase which products, </a:t>
            </a:r>
          </a:p>
          <a:p>
            <a:pPr lvl="2">
              <a:lnSpc>
                <a:spcPct val="140000"/>
              </a:lnSpc>
            </a:pPr>
            <a:r>
              <a:rPr lang="en-US" sz="1600" dirty="0"/>
              <a:t>predicting tomorrow’s stock price from today’s, or </a:t>
            </a:r>
          </a:p>
          <a:p>
            <a:pPr lvl="2">
              <a:lnSpc>
                <a:spcPct val="140000"/>
              </a:lnSpc>
            </a:pPr>
            <a:r>
              <a:rPr lang="en-US" sz="1600" dirty="0"/>
              <a:t>predicting which credit card transactions are likely to be fraudulent. </a:t>
            </a:r>
            <a:endParaRPr lang="en-US" sz="2000" dirty="0"/>
          </a:p>
        </p:txBody>
      </p:sp>
    </p:spTree>
    <p:extLst>
      <p:ext uri="{BB962C8B-B14F-4D97-AF65-F5344CB8AC3E}">
        <p14:creationId xmlns:p14="http://schemas.microsoft.com/office/powerpoint/2010/main" val="373604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ML Technology</a:t>
            </a:r>
          </a:p>
        </p:txBody>
      </p:sp>
      <p:sp>
        <p:nvSpPr>
          <p:cNvPr id="3" name="Content Placeholder 2"/>
          <p:cNvSpPr>
            <a:spLocks noGrp="1"/>
          </p:cNvSpPr>
          <p:nvPr>
            <p:ph idx="1"/>
          </p:nvPr>
        </p:nvSpPr>
        <p:spPr>
          <a:xfrm>
            <a:off x="-76200" y="609600"/>
            <a:ext cx="9144000" cy="3886200"/>
          </a:xfrm>
        </p:spPr>
        <p:txBody>
          <a:bodyPr/>
          <a:lstStyle/>
          <a:p>
            <a:pPr marL="0" indent="0">
              <a:lnSpc>
                <a:spcPct val="150000"/>
              </a:lnSpc>
              <a:buNone/>
            </a:pPr>
            <a:r>
              <a:rPr lang="en-US" sz="2400" dirty="0">
                <a:solidFill>
                  <a:srgbClr val="FF0000"/>
                </a:solidFill>
              </a:rPr>
              <a:t>2.   Reinforcement learning </a:t>
            </a:r>
          </a:p>
          <a:p>
            <a:pPr lvl="1">
              <a:lnSpc>
                <a:spcPct val="150000"/>
              </a:lnSpc>
            </a:pPr>
            <a:r>
              <a:rPr lang="en-US" sz="2000" dirty="0"/>
              <a:t>Typically apply to some agent interacting with its world via a set of actions, where the function to be learned takes the current observed world state as input, and provides the recommended next action as output. </a:t>
            </a:r>
          </a:p>
          <a:p>
            <a:pPr lvl="1">
              <a:lnSpc>
                <a:spcPct val="150000"/>
              </a:lnSpc>
            </a:pPr>
            <a:r>
              <a:rPr lang="en-US" sz="2000" dirty="0">
                <a:solidFill>
                  <a:srgbClr val="0033CC"/>
                </a:solidFill>
              </a:rPr>
              <a:t>This is inherently a more difficult learning problem than supervised learning because the training signal is more indirect and results from multiple choices by the agent. </a:t>
            </a:r>
          </a:p>
          <a:p>
            <a:pPr lvl="2">
              <a:lnSpc>
                <a:spcPct val="150000"/>
              </a:lnSpc>
            </a:pPr>
            <a:r>
              <a:rPr lang="en-US" sz="1600" dirty="0"/>
              <a:t>Nevertheless, it is important because it covers significant problems such as learning how to maximize customer satisfaction over multiple interactions, </a:t>
            </a:r>
          </a:p>
          <a:p>
            <a:pPr lvl="2">
              <a:lnSpc>
                <a:spcPct val="150000"/>
              </a:lnSpc>
            </a:pPr>
            <a:r>
              <a:rPr lang="en-US" sz="1600" dirty="0"/>
              <a:t>learning how to structure a website to maximize profit resulting from multiple visits. </a:t>
            </a:r>
          </a:p>
          <a:p>
            <a:pPr lvl="1">
              <a:lnSpc>
                <a:spcPct val="150000"/>
              </a:lnSpc>
            </a:pPr>
            <a:r>
              <a:rPr lang="en-US" sz="2000" dirty="0">
                <a:solidFill>
                  <a:srgbClr val="C00000"/>
                </a:solidFill>
              </a:rPr>
              <a:t>One notable recent use of reinforcement learning was in AlphaGo and AlphaGo Zero, the AI systems that defeated the top human Go players. </a:t>
            </a:r>
          </a:p>
          <a:p>
            <a:pPr lvl="2">
              <a:lnSpc>
                <a:spcPct val="150000"/>
              </a:lnSpc>
            </a:pPr>
            <a:r>
              <a:rPr lang="en-US" sz="1600" dirty="0"/>
              <a:t>AlphaGo Zero trained itself using reinforcement learning and millions of games</a:t>
            </a:r>
          </a:p>
        </p:txBody>
      </p:sp>
    </p:spTree>
    <p:extLst>
      <p:ext uri="{BB962C8B-B14F-4D97-AF65-F5344CB8AC3E}">
        <p14:creationId xmlns:p14="http://schemas.microsoft.com/office/powerpoint/2010/main" val="12825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dirty="0"/>
              <a:t>ML Technology</a:t>
            </a:r>
          </a:p>
        </p:txBody>
      </p:sp>
      <p:sp>
        <p:nvSpPr>
          <p:cNvPr id="3" name="Content Placeholder 2"/>
          <p:cNvSpPr>
            <a:spLocks noGrp="1"/>
          </p:cNvSpPr>
          <p:nvPr>
            <p:ph idx="1"/>
          </p:nvPr>
        </p:nvSpPr>
        <p:spPr>
          <a:xfrm>
            <a:off x="-76200" y="609600"/>
            <a:ext cx="9144000" cy="3886200"/>
          </a:xfrm>
        </p:spPr>
        <p:txBody>
          <a:bodyPr/>
          <a:lstStyle/>
          <a:p>
            <a:pPr marL="0" indent="0">
              <a:lnSpc>
                <a:spcPct val="160000"/>
              </a:lnSpc>
              <a:buNone/>
            </a:pPr>
            <a:r>
              <a:rPr lang="en-US" sz="2400" dirty="0">
                <a:solidFill>
                  <a:srgbClr val="FF0000"/>
                </a:solidFill>
              </a:rPr>
              <a:t>3. Unsupervised learning </a:t>
            </a:r>
          </a:p>
          <a:p>
            <a:pPr lvl="1">
              <a:lnSpc>
                <a:spcPct val="160000"/>
              </a:lnSpc>
            </a:pPr>
            <a:r>
              <a:rPr lang="en-US" sz="2000" dirty="0">
                <a:solidFill>
                  <a:srgbClr val="0033CC"/>
                </a:solidFill>
              </a:rPr>
              <a:t>Unsupervised learning problems require no training labels, and involve approaches such as clustering the data, or finding its principle components to help the user explore the data without a specific, pre-specified target function to be learned. </a:t>
            </a:r>
          </a:p>
          <a:p>
            <a:pPr lvl="1">
              <a:lnSpc>
                <a:spcPct val="160000"/>
              </a:lnSpc>
            </a:pPr>
            <a:r>
              <a:rPr lang="en-US" sz="2000" dirty="0"/>
              <a:t>For example, </a:t>
            </a:r>
          </a:p>
          <a:p>
            <a:pPr lvl="2">
              <a:lnSpc>
                <a:spcPct val="160000"/>
              </a:lnSpc>
            </a:pPr>
            <a:r>
              <a:rPr lang="en-US" sz="1600" dirty="0"/>
              <a:t>it can be used to cluster customer records into groups of customers with similar demographics and/or behavior, </a:t>
            </a:r>
          </a:p>
          <a:p>
            <a:pPr lvl="2">
              <a:lnSpc>
                <a:spcPct val="160000"/>
              </a:lnSpc>
            </a:pPr>
            <a:r>
              <a:rPr lang="en-US" sz="1600" dirty="0"/>
              <a:t>to help understand which distinct types of customers appear in the data, or </a:t>
            </a:r>
          </a:p>
          <a:p>
            <a:pPr lvl="2">
              <a:lnSpc>
                <a:spcPct val="160000"/>
              </a:lnSpc>
            </a:pPr>
            <a:r>
              <a:rPr lang="en-US" sz="1600" dirty="0"/>
              <a:t>to discover different types of objects in images or videos.</a:t>
            </a:r>
          </a:p>
          <a:p>
            <a:pPr lvl="1">
              <a:lnSpc>
                <a:spcPct val="160000"/>
              </a:lnSpc>
            </a:pPr>
            <a:r>
              <a:rPr lang="en-US" sz="2000" dirty="0">
                <a:solidFill>
                  <a:srgbClr val="C00000"/>
                </a:solidFill>
              </a:rPr>
              <a:t>While this type of learning is used frequently to explore data interactively, it has led to fewer routine commercial applications.</a:t>
            </a:r>
            <a:endParaRPr lang="en-US" sz="1600" dirty="0">
              <a:solidFill>
                <a:srgbClr val="C00000"/>
              </a:solidFill>
            </a:endParaRPr>
          </a:p>
        </p:txBody>
      </p:sp>
    </p:spTree>
    <p:extLst>
      <p:ext uri="{BB962C8B-B14F-4D97-AF65-F5344CB8AC3E}">
        <p14:creationId xmlns:p14="http://schemas.microsoft.com/office/powerpoint/2010/main" val="333848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533400" y="1447800"/>
          <a:ext cx="8305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304800"/>
            <a:ext cx="8991600" cy="6858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Times New Roman" panose="02020603050405020304" pitchFamily="18" charset="0"/>
                <a:ea typeface="+mj-ea"/>
                <a:cs typeface="Times New Roman" panose="02020603050405020304" pitchFamily="18" charset="0"/>
              </a:rPr>
              <a:t>Methodologies Used</a:t>
            </a:r>
          </a:p>
        </p:txBody>
      </p:sp>
    </p:spTree>
    <p:extLst>
      <p:ext uri="{BB962C8B-B14F-4D97-AF65-F5344CB8AC3E}">
        <p14:creationId xmlns:p14="http://schemas.microsoft.com/office/powerpoint/2010/main" val="11786583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Ticketmaster Combats Fraud With Artificial Intelligence</a:t>
            </a:r>
          </a:p>
          <a:p>
            <a:pPr lvl="1">
              <a:lnSpc>
                <a:spcPct val="140000"/>
              </a:lnSpc>
            </a:pPr>
            <a:r>
              <a:rPr lang="en-US" sz="2200" dirty="0">
                <a:solidFill>
                  <a:srgbClr val="FF0000"/>
                </a:solidFill>
              </a:rPr>
              <a:t>Ticketmaster turned to artificial intelligence to combat ticket fraud, which was making the ticket buying experience negative for its customers. </a:t>
            </a:r>
          </a:p>
          <a:p>
            <a:pPr lvl="1">
              <a:lnSpc>
                <a:spcPct val="140000"/>
              </a:lnSpc>
            </a:pPr>
            <a:r>
              <a:rPr lang="en-US" sz="2200" dirty="0">
                <a:solidFill>
                  <a:srgbClr val="FF0000"/>
                </a:solidFill>
              </a:rPr>
              <a:t>The company built a bigger bot to fight scalper bots that buy tickets and sell them for higher rates. </a:t>
            </a:r>
          </a:p>
          <a:p>
            <a:pPr lvl="1">
              <a:lnSpc>
                <a:spcPct val="140000"/>
              </a:lnSpc>
            </a:pPr>
            <a:r>
              <a:rPr lang="en-US" sz="2200" dirty="0">
                <a:solidFill>
                  <a:srgbClr val="FF0000"/>
                </a:solidFill>
              </a:rPr>
              <a:t>Before tickets go on sale, customers must register on the site. The AI bot then analyzes every customer to make sure the people purchasing tickets are actually human. </a:t>
            </a:r>
          </a:p>
          <a:p>
            <a:pPr lvl="1">
              <a:lnSpc>
                <a:spcPct val="140000"/>
              </a:lnSpc>
            </a:pPr>
            <a:r>
              <a:rPr lang="en-US" sz="2200" dirty="0">
                <a:solidFill>
                  <a:srgbClr val="FF0000"/>
                </a:solidFill>
              </a:rPr>
              <a:t>It seems to be working, as fewer tickets are ending up listed on third-party sites.</a:t>
            </a:r>
          </a:p>
        </p:txBody>
      </p:sp>
    </p:spTree>
    <p:extLst>
      <p:ext uri="{BB962C8B-B14F-4D97-AF65-F5344CB8AC3E}">
        <p14:creationId xmlns:p14="http://schemas.microsoft.com/office/powerpoint/2010/main" val="105097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Skiing Through A Personalized Customer Experience With Black Diamond Equipment</a:t>
            </a:r>
          </a:p>
          <a:p>
            <a:pPr lvl="1">
              <a:lnSpc>
                <a:spcPct val="140000"/>
              </a:lnSpc>
            </a:pPr>
            <a:r>
              <a:rPr lang="en-US" sz="2200" dirty="0">
                <a:solidFill>
                  <a:srgbClr val="C00000"/>
                </a:solidFill>
              </a:rPr>
              <a:t>Avid skiers often buy their equipment online from e-commerce retailer Black Diamond Equipment. </a:t>
            </a:r>
          </a:p>
          <a:p>
            <a:pPr lvl="1">
              <a:lnSpc>
                <a:spcPct val="140000"/>
              </a:lnSpc>
            </a:pPr>
            <a:r>
              <a:rPr lang="en-US" sz="2200" dirty="0">
                <a:solidFill>
                  <a:srgbClr val="C00000"/>
                </a:solidFill>
              </a:rPr>
              <a:t>The site uses artificial intelligence to provide personalized recommendations for each customer. </a:t>
            </a:r>
          </a:p>
          <a:p>
            <a:pPr lvl="1">
              <a:lnSpc>
                <a:spcPct val="140000"/>
              </a:lnSpc>
            </a:pPr>
            <a:r>
              <a:rPr lang="en-US" sz="2200" dirty="0">
                <a:solidFill>
                  <a:srgbClr val="C00000"/>
                </a:solidFill>
              </a:rPr>
              <a:t>Instead of waiting until checkout to make suggestions, the AI technology predicts customers’ needs and actively makes product recommendations based on things like browsing history, past purchases, and weather conditions. </a:t>
            </a:r>
          </a:p>
          <a:p>
            <a:pPr lvl="1">
              <a:lnSpc>
                <a:spcPct val="140000"/>
              </a:lnSpc>
            </a:pPr>
            <a:r>
              <a:rPr lang="en-US" sz="2200" dirty="0">
                <a:solidFill>
                  <a:srgbClr val="C00000"/>
                </a:solidFill>
              </a:rPr>
              <a:t>With the new system, purchases have increased and abandoned carts have decreased.</a:t>
            </a:r>
          </a:p>
        </p:txBody>
      </p:sp>
    </p:spTree>
    <p:extLst>
      <p:ext uri="{BB962C8B-B14F-4D97-AF65-F5344CB8AC3E}">
        <p14:creationId xmlns:p14="http://schemas.microsoft.com/office/powerpoint/2010/main" val="17108197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Spotify Uses Artificial Intelligence To Tailor Music According To Preference</a:t>
            </a:r>
          </a:p>
          <a:p>
            <a:pPr lvl="1">
              <a:lnSpc>
                <a:spcPct val="140000"/>
              </a:lnSpc>
            </a:pPr>
            <a:r>
              <a:rPr lang="en-US" sz="2200" dirty="0">
                <a:solidFill>
                  <a:srgbClr val="C00000"/>
                </a:solidFill>
              </a:rPr>
              <a:t>Music streaming giant Spotify’s entire business is based on data, but it takes things to the next level with AI technology. </a:t>
            </a:r>
          </a:p>
          <a:p>
            <a:pPr lvl="1">
              <a:lnSpc>
                <a:spcPct val="140000"/>
              </a:lnSpc>
            </a:pPr>
            <a:r>
              <a:rPr lang="en-US" sz="2200" dirty="0">
                <a:solidFill>
                  <a:srgbClr val="C00000"/>
                </a:solidFill>
              </a:rPr>
              <a:t>AI allows the site to store more customer data and access it to find trends and predict what music each customer will like. </a:t>
            </a:r>
          </a:p>
          <a:p>
            <a:pPr lvl="1">
              <a:lnSpc>
                <a:spcPct val="140000"/>
              </a:lnSpc>
            </a:pPr>
            <a:r>
              <a:rPr lang="en-US" sz="2200" dirty="0">
                <a:solidFill>
                  <a:srgbClr val="C00000"/>
                </a:solidFill>
              </a:rPr>
              <a:t>Each week, every Spotify user gets a personalized “Discover Weekly” playlist with music handpicked for them using AI data.</a:t>
            </a:r>
          </a:p>
          <a:p>
            <a:pPr lvl="1">
              <a:lnSpc>
                <a:spcPct val="140000"/>
              </a:lnSpc>
            </a:pPr>
            <a:r>
              <a:rPr lang="en-US" sz="2200" dirty="0">
                <a:solidFill>
                  <a:srgbClr val="C00000"/>
                </a:solidFill>
              </a:rPr>
              <a:t>The service has gotten rave reviews for its accuracy to customers’ moods and musical tastes.</a:t>
            </a:r>
          </a:p>
        </p:txBody>
      </p:sp>
    </p:spTree>
    <p:extLst>
      <p:ext uri="{BB962C8B-B14F-4D97-AF65-F5344CB8AC3E}">
        <p14:creationId xmlns:p14="http://schemas.microsoft.com/office/powerpoint/2010/main" val="239692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600" dirty="0">
                <a:solidFill>
                  <a:schemeClr val="tx1"/>
                </a:solidFill>
              </a:rPr>
              <a:t>Basic Principles of Blockchain Technology</a:t>
            </a:r>
            <a:endParaRPr lang="en-US" altLang="en-US" sz="3600" dirty="0">
              <a:solidFill>
                <a:schemeClr val="tx1"/>
              </a:solidFill>
            </a:endParaRPr>
          </a:p>
        </p:txBody>
      </p:sp>
      <p:sp>
        <p:nvSpPr>
          <p:cNvPr id="443395" name="Rectangle 3"/>
          <p:cNvSpPr>
            <a:spLocks noGrp="1" noChangeArrowheads="1"/>
          </p:cNvSpPr>
          <p:nvPr>
            <p:ph type="body" idx="1"/>
          </p:nvPr>
        </p:nvSpPr>
        <p:spPr>
          <a:xfrm>
            <a:off x="304800" y="1143000"/>
            <a:ext cx="8382000" cy="2743200"/>
          </a:xfrm>
          <a:solidFill>
            <a:schemeClr val="bg1"/>
          </a:solidFill>
        </p:spPr>
        <p:txBody>
          <a:bodyPr/>
          <a:lstStyle/>
          <a:p>
            <a:pPr>
              <a:spcBef>
                <a:spcPts val="600"/>
              </a:spcBef>
              <a:buAutoNum type="arabicPeriod" startAt="4"/>
            </a:pPr>
            <a:r>
              <a:rPr lang="en-US" altLang="en-US" dirty="0">
                <a:solidFill>
                  <a:srgbClr val="FF0000"/>
                </a:solidFill>
              </a:rPr>
              <a:t>Irreversibility of Records</a:t>
            </a:r>
          </a:p>
          <a:p>
            <a:pPr marL="0" indent="0">
              <a:spcBef>
                <a:spcPts val="600"/>
              </a:spcBef>
              <a:buNone/>
            </a:pPr>
            <a:endParaRPr lang="en-US" altLang="en-US" dirty="0">
              <a:solidFill>
                <a:srgbClr val="FF0000"/>
              </a:solidFill>
            </a:endParaRPr>
          </a:p>
          <a:p>
            <a:pPr lvl="1">
              <a:spcBef>
                <a:spcPts val="600"/>
              </a:spcBef>
            </a:pPr>
            <a:r>
              <a:rPr lang="en-US" altLang="en-US" sz="2400" dirty="0"/>
              <a:t>Once a transaction is entered in the database and the accounts are updated, the records cannot be altered, because they're linked to every transaction record that came before them (hence the term </a:t>
            </a:r>
            <a:r>
              <a:rPr lang="en-US" altLang="en-US" sz="2400" u="sng" dirty="0">
                <a:solidFill>
                  <a:srgbClr val="0033CC"/>
                </a:solidFill>
              </a:rPr>
              <a:t>"chain"</a:t>
            </a:r>
            <a:r>
              <a:rPr lang="en-US" altLang="en-US" sz="2400" dirty="0"/>
              <a:t>). </a:t>
            </a:r>
          </a:p>
          <a:p>
            <a:pPr marL="457200" lvl="1" indent="0">
              <a:spcBef>
                <a:spcPts val="600"/>
              </a:spcBef>
              <a:buNone/>
            </a:pPr>
            <a:endParaRPr lang="en-US" altLang="en-US" sz="2400" dirty="0"/>
          </a:p>
          <a:p>
            <a:pPr lvl="1">
              <a:spcBef>
                <a:spcPts val="600"/>
              </a:spcBef>
            </a:pPr>
            <a:r>
              <a:rPr lang="en-US" altLang="en-US" sz="2400" dirty="0"/>
              <a:t>Various computational algorithms and approaches are deployed to ensure that the recording on the database is permanent, chronologically ordered, and available to all others on the network.</a:t>
            </a:r>
          </a:p>
        </p:txBody>
      </p:sp>
    </p:spTree>
    <p:extLst>
      <p:ext uri="{BB962C8B-B14F-4D97-AF65-F5344CB8AC3E}">
        <p14:creationId xmlns:p14="http://schemas.microsoft.com/office/powerpoint/2010/main" val="39844945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China Merchant Bank Uses WeChat Messenger to Handle Millions of Customers</a:t>
            </a:r>
          </a:p>
          <a:p>
            <a:pPr lvl="1">
              <a:lnSpc>
                <a:spcPct val="140000"/>
              </a:lnSpc>
            </a:pPr>
            <a:r>
              <a:rPr lang="en-US" sz="2200" dirty="0">
                <a:solidFill>
                  <a:srgbClr val="C00000"/>
                </a:solidFill>
              </a:rPr>
              <a:t>China Merchant Bank, one of the largest credit card companies in China, takes advantage of AI bots to interact with a huge number of customers. </a:t>
            </a:r>
          </a:p>
          <a:p>
            <a:pPr lvl="1">
              <a:lnSpc>
                <a:spcPct val="140000"/>
              </a:lnSpc>
            </a:pPr>
            <a:r>
              <a:rPr lang="en-US" sz="2200" dirty="0">
                <a:solidFill>
                  <a:srgbClr val="C00000"/>
                </a:solidFill>
              </a:rPr>
              <a:t>The bank’s WeChat Messenger bot handles 1.5 to 2 million customer conversations each day, mostly about things like card balances and payments. </a:t>
            </a:r>
          </a:p>
          <a:p>
            <a:pPr lvl="1">
              <a:lnSpc>
                <a:spcPct val="140000"/>
              </a:lnSpc>
            </a:pPr>
            <a:r>
              <a:rPr lang="en-US" sz="2200" dirty="0">
                <a:solidFill>
                  <a:srgbClr val="C00000"/>
                </a:solidFill>
              </a:rPr>
              <a:t>Customers can quickly get the information they need, and it saves the bank from hiring thousands of human employees to match the same volume of requests.</a:t>
            </a:r>
          </a:p>
        </p:txBody>
      </p:sp>
    </p:spTree>
    <p:extLst>
      <p:ext uri="{BB962C8B-B14F-4D97-AF65-F5344CB8AC3E}">
        <p14:creationId xmlns:p14="http://schemas.microsoft.com/office/powerpoint/2010/main" val="10939664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Google Photo Automatically Labels Photos Using Artificial Intelligence</a:t>
            </a:r>
          </a:p>
          <a:p>
            <a:pPr lvl="1">
              <a:lnSpc>
                <a:spcPct val="140000"/>
              </a:lnSpc>
            </a:pPr>
            <a:r>
              <a:rPr lang="en-US" sz="2200" dirty="0">
                <a:solidFill>
                  <a:srgbClr val="C00000"/>
                </a:solidFill>
              </a:rPr>
              <a:t>Google Photo leverages AI to remove a tedious task from its customers. </a:t>
            </a:r>
          </a:p>
          <a:p>
            <a:pPr lvl="1">
              <a:lnSpc>
                <a:spcPct val="140000"/>
              </a:lnSpc>
            </a:pPr>
            <a:r>
              <a:rPr lang="en-US" sz="2200" dirty="0">
                <a:solidFill>
                  <a:srgbClr val="C00000"/>
                </a:solidFill>
              </a:rPr>
              <a:t>It automatically labels photos as customers upload them. </a:t>
            </a:r>
          </a:p>
          <a:p>
            <a:pPr lvl="1">
              <a:lnSpc>
                <a:spcPct val="140000"/>
              </a:lnSpc>
            </a:pPr>
            <a:r>
              <a:rPr lang="en-US" sz="2200" dirty="0">
                <a:solidFill>
                  <a:srgbClr val="C00000"/>
                </a:solidFill>
              </a:rPr>
              <a:t>Instead of the customer having to go through and label and organize each picture, Google’s AI technology tags photos based on people, location, date, and more, which makes it easy to search and find the perfect image.</a:t>
            </a:r>
          </a:p>
        </p:txBody>
      </p:sp>
    </p:spTree>
    <p:extLst>
      <p:ext uri="{BB962C8B-B14F-4D97-AF65-F5344CB8AC3E}">
        <p14:creationId xmlns:p14="http://schemas.microsoft.com/office/powerpoint/2010/main" val="38094292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400" dirty="0">
                <a:solidFill>
                  <a:srgbClr val="000099"/>
                </a:solidFill>
              </a:rPr>
              <a:t>KFC Uses Artificially Intelligent Facial Recognition Software To Predict Orders</a:t>
            </a:r>
          </a:p>
          <a:p>
            <a:pPr lvl="1">
              <a:lnSpc>
                <a:spcPct val="140000"/>
              </a:lnSpc>
            </a:pPr>
            <a:r>
              <a:rPr lang="en-US" sz="2200" dirty="0">
                <a:solidFill>
                  <a:srgbClr val="C00000"/>
                </a:solidFill>
              </a:rPr>
              <a:t>KFC has partnered with Chinese search engine Baidu to create a restaurant that uses AI facial recognition software to infer what a customer might want to order. </a:t>
            </a:r>
          </a:p>
          <a:p>
            <a:pPr lvl="1">
              <a:lnSpc>
                <a:spcPct val="140000"/>
              </a:lnSpc>
            </a:pPr>
            <a:r>
              <a:rPr lang="en-US" sz="2200" dirty="0">
                <a:solidFill>
                  <a:srgbClr val="C00000"/>
                </a:solidFill>
              </a:rPr>
              <a:t>The program collects data like gender, facial expressions, and other visual features to provide menu recommendations to customers. </a:t>
            </a:r>
          </a:p>
          <a:p>
            <a:pPr lvl="1">
              <a:lnSpc>
                <a:spcPct val="140000"/>
              </a:lnSpc>
            </a:pPr>
            <a:r>
              <a:rPr lang="en-US" sz="2200" dirty="0">
                <a:solidFill>
                  <a:srgbClr val="C00000"/>
                </a:solidFill>
              </a:rPr>
              <a:t>It also saves previous orders, so return customers can get recommendations based on what they’ve ordered before.</a:t>
            </a:r>
          </a:p>
        </p:txBody>
      </p:sp>
    </p:spTree>
    <p:extLst>
      <p:ext uri="{BB962C8B-B14F-4D97-AF65-F5344CB8AC3E}">
        <p14:creationId xmlns:p14="http://schemas.microsoft.com/office/powerpoint/2010/main" val="5328563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Take-Aways: AI</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800" dirty="0">
                <a:solidFill>
                  <a:srgbClr val="C00000"/>
                </a:solidFill>
              </a:rPr>
              <a:t>In conclusion, artificial intelligence can make your customer experience better. </a:t>
            </a:r>
          </a:p>
          <a:p>
            <a:pPr>
              <a:lnSpc>
                <a:spcPct val="140000"/>
              </a:lnSpc>
            </a:pPr>
            <a:r>
              <a:rPr lang="en-US" sz="2800" dirty="0">
                <a:solidFill>
                  <a:srgbClr val="C00000"/>
                </a:solidFill>
              </a:rPr>
              <a:t>It’s about finding the right use case for your business and a technology that will consider what your customers’ need. </a:t>
            </a:r>
          </a:p>
          <a:p>
            <a:pPr>
              <a:lnSpc>
                <a:spcPct val="140000"/>
              </a:lnSpc>
            </a:pPr>
            <a:r>
              <a:rPr lang="en-US" sz="2800" dirty="0">
                <a:solidFill>
                  <a:srgbClr val="C00000"/>
                </a:solidFill>
              </a:rPr>
              <a:t>AI should make customers’ lives easier and better. </a:t>
            </a:r>
          </a:p>
          <a:p>
            <a:pPr>
              <a:lnSpc>
                <a:spcPct val="140000"/>
              </a:lnSpc>
            </a:pPr>
            <a:r>
              <a:rPr lang="en-US" sz="2800" dirty="0">
                <a:solidFill>
                  <a:srgbClr val="C00000"/>
                </a:solidFill>
              </a:rPr>
              <a:t>However, don’t simply release AI on customers to do it – AI should serve a purpose for your customers’ journey.</a:t>
            </a:r>
          </a:p>
        </p:txBody>
      </p:sp>
    </p:spTree>
    <p:extLst>
      <p:ext uri="{BB962C8B-B14F-4D97-AF65-F5344CB8AC3E}">
        <p14:creationId xmlns:p14="http://schemas.microsoft.com/office/powerpoint/2010/main" val="377323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Managerial Issues</a:t>
            </a:r>
          </a:p>
        </p:txBody>
      </p:sp>
      <p:sp>
        <p:nvSpPr>
          <p:cNvPr id="3" name="Content Placeholder 2"/>
          <p:cNvSpPr>
            <a:spLocks noGrp="1"/>
          </p:cNvSpPr>
          <p:nvPr>
            <p:ph idx="1"/>
          </p:nvPr>
        </p:nvSpPr>
        <p:spPr>
          <a:xfrm>
            <a:off x="152400" y="762000"/>
            <a:ext cx="8534400" cy="6019800"/>
          </a:xfrm>
        </p:spPr>
        <p:txBody>
          <a:bodyPr>
            <a:normAutofit fontScale="92500" lnSpcReduction="20000"/>
          </a:bodyPr>
          <a:lstStyle/>
          <a:p>
            <a:pPr marL="514350" indent="-514350">
              <a:lnSpc>
                <a:spcPct val="145000"/>
              </a:lnSpc>
              <a:buFont typeface="+mj-lt"/>
              <a:buAutoNum type="arabicPeriod"/>
            </a:pPr>
            <a:r>
              <a:rPr lang="en-US" sz="2800" dirty="0">
                <a:solidFill>
                  <a:srgbClr val="C00000"/>
                </a:solidFill>
              </a:rPr>
              <a:t>PREDICTION IS NOT THE SAME AS AUTOMATION </a:t>
            </a:r>
          </a:p>
          <a:p>
            <a:pPr lvl="1">
              <a:lnSpc>
                <a:spcPct val="145000"/>
              </a:lnSpc>
            </a:pPr>
            <a:r>
              <a:rPr lang="en-US" sz="2500" dirty="0">
                <a:solidFill>
                  <a:srgbClr val="0033CC"/>
                </a:solidFill>
              </a:rPr>
              <a:t>Prediction is an in­put to automation, but successful automation requires a variety of other tasks. </a:t>
            </a:r>
          </a:p>
          <a:p>
            <a:pPr lvl="2">
              <a:lnSpc>
                <a:spcPct val="145000"/>
              </a:lnSpc>
            </a:pPr>
            <a:r>
              <a:rPr lang="en-US" sz="2200" dirty="0"/>
              <a:t>The anatomy of a task involves data, prediction, judgment and action in order to attain an outcome. </a:t>
            </a:r>
          </a:p>
          <a:p>
            <a:pPr lvl="1">
              <a:lnSpc>
                <a:spcPct val="145000"/>
              </a:lnSpc>
            </a:pPr>
            <a:r>
              <a:rPr lang="en-US" sz="2500" dirty="0">
                <a:solidFill>
                  <a:srgbClr val="00B050"/>
                </a:solidFill>
              </a:rPr>
              <a:t>Machine learning is only one component of this (prediction). </a:t>
            </a:r>
          </a:p>
          <a:p>
            <a:pPr lvl="2">
              <a:lnSpc>
                <a:spcPct val="145000"/>
              </a:lnSpc>
            </a:pPr>
            <a:r>
              <a:rPr lang="en-US" sz="2200" dirty="0"/>
              <a:t>For exam­ple, medical care tasks include imaging (data), diagnostics (pre­diction), treatment choice (judgment), bedside manner (judge­ment/action) and physical intervention (action), among others. </a:t>
            </a:r>
          </a:p>
          <a:p>
            <a:pPr lvl="1">
              <a:lnSpc>
                <a:spcPct val="145000"/>
              </a:lnSpc>
            </a:pPr>
            <a:r>
              <a:rPr lang="en-US" sz="2500" dirty="0">
                <a:solidFill>
                  <a:srgbClr val="FF0000"/>
                </a:solidFill>
              </a:rPr>
              <a:t>Prediction is the stage of automation in which the technology is currently improving particularly rapidly, </a:t>
            </a:r>
            <a:r>
              <a:rPr lang="en-US" sz="2500" u="sng" dirty="0"/>
              <a:t>although advances in sensor technology (data) and robotics (action) are also advanc­ing quickly.</a:t>
            </a:r>
          </a:p>
        </p:txBody>
      </p:sp>
    </p:spTree>
    <p:extLst>
      <p:ext uri="{BB962C8B-B14F-4D97-AF65-F5344CB8AC3E}">
        <p14:creationId xmlns:p14="http://schemas.microsoft.com/office/powerpoint/2010/main" val="47184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Managerial Issues</a:t>
            </a:r>
          </a:p>
        </p:txBody>
      </p:sp>
      <p:sp>
        <p:nvSpPr>
          <p:cNvPr id="3" name="Content Placeholder 2"/>
          <p:cNvSpPr>
            <a:spLocks noGrp="1"/>
          </p:cNvSpPr>
          <p:nvPr>
            <p:ph idx="1"/>
          </p:nvPr>
        </p:nvSpPr>
        <p:spPr>
          <a:xfrm>
            <a:off x="152400" y="762000"/>
            <a:ext cx="8839200" cy="6019800"/>
          </a:xfrm>
        </p:spPr>
        <p:txBody>
          <a:bodyPr>
            <a:normAutofit fontScale="70000" lnSpcReduction="20000"/>
          </a:bodyPr>
          <a:lstStyle/>
          <a:p>
            <a:pPr marL="0" indent="0">
              <a:lnSpc>
                <a:spcPct val="150000"/>
              </a:lnSpc>
              <a:buNone/>
            </a:pPr>
            <a:r>
              <a:rPr lang="en-US" sz="2800" dirty="0">
                <a:solidFill>
                  <a:srgbClr val="C00000"/>
                </a:solidFill>
              </a:rPr>
              <a:t>2. THE MOST VALUABLE WORKFORCE SKILLS INVOLVE JUDGMENT </a:t>
            </a:r>
          </a:p>
          <a:p>
            <a:pPr lvl="1">
              <a:lnSpc>
                <a:spcPct val="150000"/>
              </a:lnSpc>
            </a:pPr>
            <a:r>
              <a:rPr lang="en-US" sz="2500" dirty="0"/>
              <a:t>For many activities, prediction was the bottleneck to automation. </a:t>
            </a:r>
          </a:p>
          <a:p>
            <a:pPr lvl="2">
              <a:lnSpc>
                <a:spcPct val="150000"/>
              </a:lnSpc>
            </a:pPr>
            <a:r>
              <a:rPr lang="en-US" sz="2200" dirty="0"/>
              <a:t>This meant a role for human workers in aiding a variety of prediction tasks, including pick-and-place and driving. </a:t>
            </a:r>
          </a:p>
          <a:p>
            <a:pPr lvl="1">
              <a:lnSpc>
                <a:spcPct val="150000"/>
              </a:lnSpc>
            </a:pPr>
            <a:r>
              <a:rPr lang="en-US" sz="2500" dirty="0">
                <a:solidFill>
                  <a:srgbClr val="0033CC"/>
                </a:solidFill>
              </a:rPr>
              <a:t>Going forward, this role will diminish. Instead, employers will look for workers who augment the value of prediction. </a:t>
            </a:r>
          </a:p>
          <a:p>
            <a:pPr lvl="2">
              <a:lnSpc>
                <a:spcPct val="150000"/>
              </a:lnSpc>
            </a:pPr>
            <a:r>
              <a:rPr lang="en-US" sz="2200" dirty="0"/>
              <a:t>Those related to judgment. </a:t>
            </a:r>
          </a:p>
          <a:p>
            <a:pPr lvl="2">
              <a:lnSpc>
                <a:spcPct val="150000"/>
              </a:lnSpc>
            </a:pPr>
            <a:r>
              <a:rPr lang="en-US" sz="2200" dirty="0"/>
              <a:t>We can only speculate on the aspects of judgment that will be most valuable, but ethical judgement, emotional intelligence, ar­tistic ability and task definition will likely top the list. </a:t>
            </a:r>
          </a:p>
          <a:p>
            <a:pPr lvl="1">
              <a:lnSpc>
                <a:spcPct val="150000"/>
              </a:lnSpc>
            </a:pPr>
            <a:r>
              <a:rPr lang="en-US" sz="2500" dirty="0">
                <a:solidFill>
                  <a:srgbClr val="FF0000"/>
                </a:solidFill>
              </a:rPr>
              <a:t>This diverse group of skills suggests that the set of activi­ties in which the human role may increase in value is potentially wide-ranging: </a:t>
            </a:r>
          </a:p>
          <a:p>
            <a:pPr lvl="2">
              <a:lnSpc>
                <a:spcPct val="150000"/>
              </a:lnSpc>
            </a:pPr>
            <a:r>
              <a:rPr lang="en-US" sz="2200" dirty="0"/>
              <a:t>nursing skills related to physical intervention and emotional comfort may become even more valuable if predic­tion leads to better diagnosis of disease; </a:t>
            </a:r>
          </a:p>
          <a:p>
            <a:pPr lvl="2">
              <a:lnSpc>
                <a:spcPct val="150000"/>
              </a:lnSpc>
            </a:pPr>
            <a:r>
              <a:rPr lang="en-US" sz="2200" dirty="0"/>
              <a:t>retail store greeters may become increasingly effective if social interactions help differ­entiate stores in the presence of reliable predictions on purchase behaviour; and </a:t>
            </a:r>
          </a:p>
          <a:p>
            <a:pPr lvl="2">
              <a:lnSpc>
                <a:spcPct val="150000"/>
              </a:lnSpc>
            </a:pPr>
            <a:r>
              <a:rPr lang="en-US" sz="2200" dirty="0"/>
              <a:t>security guarding skills related to ethical judge­ment and use of force may be of increased value as a comple­ment to the better prediction of crime. </a:t>
            </a:r>
            <a:endParaRPr lang="en-US" sz="1900" dirty="0"/>
          </a:p>
        </p:txBody>
      </p:sp>
    </p:spTree>
    <p:extLst>
      <p:ext uri="{BB962C8B-B14F-4D97-AF65-F5344CB8AC3E}">
        <p14:creationId xmlns:p14="http://schemas.microsoft.com/office/powerpoint/2010/main" val="13547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Managerial Issues</a:t>
            </a:r>
          </a:p>
        </p:txBody>
      </p:sp>
      <p:sp>
        <p:nvSpPr>
          <p:cNvPr id="3" name="Content Placeholder 2"/>
          <p:cNvSpPr>
            <a:spLocks noGrp="1"/>
          </p:cNvSpPr>
          <p:nvPr>
            <p:ph idx="1"/>
          </p:nvPr>
        </p:nvSpPr>
        <p:spPr>
          <a:xfrm>
            <a:off x="152400" y="762000"/>
            <a:ext cx="8839200" cy="6019800"/>
          </a:xfrm>
        </p:spPr>
        <p:txBody>
          <a:bodyPr>
            <a:normAutofit fontScale="85000" lnSpcReduction="20000"/>
          </a:bodyPr>
          <a:lstStyle/>
          <a:p>
            <a:pPr marL="0" indent="0">
              <a:lnSpc>
                <a:spcPct val="140000"/>
              </a:lnSpc>
              <a:buNone/>
            </a:pPr>
            <a:r>
              <a:rPr lang="en-US" sz="2800" dirty="0">
                <a:solidFill>
                  <a:srgbClr val="C00000"/>
                </a:solidFill>
              </a:rPr>
              <a:t>3. MANAGING WILL REQUIRE A NEW SET OF TALENTS AND EXPERTISE</a:t>
            </a:r>
          </a:p>
          <a:p>
            <a:pPr lvl="1">
              <a:lnSpc>
                <a:spcPct val="140000"/>
              </a:lnSpc>
            </a:pPr>
            <a:r>
              <a:rPr lang="en-US" sz="2500" dirty="0">
                <a:solidFill>
                  <a:srgbClr val="0033CC"/>
                </a:solidFill>
              </a:rPr>
              <a:t>Managing a workforce whose skills are complementary to prediction may be quite different from managing a workforce for which a core skill is prediction. </a:t>
            </a:r>
          </a:p>
          <a:p>
            <a:pPr lvl="2">
              <a:lnSpc>
                <a:spcPct val="140000"/>
              </a:lnSpc>
            </a:pPr>
            <a:r>
              <a:rPr lang="en-US" sz="2200" dirty="0"/>
              <a:t>For example, promotion can­not be based on the (often well-measured) success of past pre­dictions. Instead, alternative metrics must be developed. </a:t>
            </a:r>
          </a:p>
          <a:p>
            <a:pPr lvl="1">
              <a:lnSpc>
                <a:spcPct val="140000"/>
              </a:lnSpc>
            </a:pPr>
            <a:r>
              <a:rPr lang="en-US" sz="2500" dirty="0">
                <a:solidFill>
                  <a:srgbClr val="FF0000"/>
                </a:solidFill>
              </a:rPr>
              <a:t>Perhaps most important, managing a firm with AI capabili­ties will involve managing the artificial intelligence itself. </a:t>
            </a:r>
          </a:p>
          <a:p>
            <a:pPr lvl="2">
              <a:lnSpc>
                <a:spcPct val="140000"/>
              </a:lnSpc>
            </a:pPr>
            <a:r>
              <a:rPr lang="en-US" sz="2200" dirty="0"/>
              <a:t>What are the opportunities for prediction? </a:t>
            </a:r>
          </a:p>
          <a:p>
            <a:pPr lvl="2">
              <a:lnSpc>
                <a:spcPct val="140000"/>
              </a:lnSpc>
            </a:pPr>
            <a:r>
              <a:rPr lang="en-US" sz="2200" dirty="0"/>
              <a:t>What should be predicted? </a:t>
            </a:r>
          </a:p>
          <a:p>
            <a:pPr lvl="2">
              <a:lnSpc>
                <a:spcPct val="140000"/>
              </a:lnSpc>
            </a:pPr>
            <a:r>
              <a:rPr lang="en-US" sz="2200" dirty="0"/>
              <a:t>How should the artificial intelligence agent learn to improve those predictions over time? </a:t>
            </a:r>
          </a:p>
          <a:p>
            <a:pPr lvl="2">
              <a:lnSpc>
                <a:spcPct val="140000"/>
              </a:lnSpc>
            </a:pPr>
            <a:r>
              <a:rPr lang="en-US" sz="2200" u="sng" dirty="0">
                <a:solidFill>
                  <a:srgbClr val="00B050"/>
                </a:solidFill>
              </a:rPr>
              <a:t>Managing in this context will re­quire judgment in identifying and applying the most useful predictions and weighing the relative costs of different types of errors. </a:t>
            </a:r>
            <a:endParaRPr lang="en-US" sz="1300" u="sng" dirty="0">
              <a:solidFill>
                <a:srgbClr val="00B050"/>
              </a:solidFill>
            </a:endParaRPr>
          </a:p>
        </p:txBody>
      </p:sp>
    </p:spTree>
    <p:extLst>
      <p:ext uri="{BB962C8B-B14F-4D97-AF65-F5344CB8AC3E}">
        <p14:creationId xmlns:p14="http://schemas.microsoft.com/office/powerpoint/2010/main" val="228483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Industry 4.0</a:t>
            </a:r>
          </a:p>
        </p:txBody>
      </p:sp>
      <p:sp>
        <p:nvSpPr>
          <p:cNvPr id="3" name="Content Placeholder 2"/>
          <p:cNvSpPr>
            <a:spLocks noGrp="1"/>
          </p:cNvSpPr>
          <p:nvPr>
            <p:ph idx="1"/>
          </p:nvPr>
        </p:nvSpPr>
        <p:spPr>
          <a:xfrm>
            <a:off x="152400" y="762000"/>
            <a:ext cx="8534400" cy="6019800"/>
          </a:xfrm>
        </p:spPr>
        <p:txBody>
          <a:bodyPr/>
          <a:lstStyle/>
          <a:p>
            <a:pPr>
              <a:lnSpc>
                <a:spcPct val="140000"/>
              </a:lnSpc>
            </a:pPr>
            <a:r>
              <a:rPr lang="en-US" sz="2800" dirty="0">
                <a:solidFill>
                  <a:srgbClr val="C00000"/>
                </a:solidFill>
              </a:rPr>
              <a:t>Industry 4.0 is a name given to the current trend of automation and data exchange in manufacturing technologies. </a:t>
            </a:r>
          </a:p>
          <a:p>
            <a:pPr>
              <a:lnSpc>
                <a:spcPct val="140000"/>
              </a:lnSpc>
            </a:pPr>
            <a:r>
              <a:rPr lang="en-US" sz="2800" dirty="0"/>
              <a:t>It includes cyber-physical systems</a:t>
            </a:r>
          </a:p>
          <a:p>
            <a:pPr lvl="1">
              <a:lnSpc>
                <a:spcPct val="140000"/>
              </a:lnSpc>
            </a:pPr>
            <a:r>
              <a:rPr lang="en-US" sz="2400" dirty="0"/>
              <a:t>Internet of things, </a:t>
            </a:r>
          </a:p>
          <a:p>
            <a:pPr lvl="1">
              <a:lnSpc>
                <a:spcPct val="140000"/>
              </a:lnSpc>
            </a:pPr>
            <a:r>
              <a:rPr lang="en-US" sz="2400" dirty="0"/>
              <a:t>cloud computing, and </a:t>
            </a:r>
          </a:p>
          <a:p>
            <a:pPr lvl="1">
              <a:lnSpc>
                <a:spcPct val="140000"/>
              </a:lnSpc>
            </a:pPr>
            <a:r>
              <a:rPr lang="en-US" sz="2400" dirty="0"/>
              <a:t>cognitive computing. </a:t>
            </a:r>
          </a:p>
          <a:p>
            <a:pPr>
              <a:lnSpc>
                <a:spcPct val="140000"/>
              </a:lnSpc>
            </a:pPr>
            <a:r>
              <a:rPr lang="en-US" sz="2800" dirty="0">
                <a:solidFill>
                  <a:srgbClr val="C00000"/>
                </a:solidFill>
              </a:rPr>
              <a:t>Industry 4.0 is commonly referred to as the fourth industrial revolution.</a:t>
            </a:r>
          </a:p>
        </p:txBody>
      </p:sp>
    </p:spTree>
    <p:extLst>
      <p:ext uri="{BB962C8B-B14F-4D97-AF65-F5344CB8AC3E}">
        <p14:creationId xmlns:p14="http://schemas.microsoft.com/office/powerpoint/2010/main" val="338432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Industry 4.0</a:t>
            </a:r>
          </a:p>
        </p:txBody>
      </p:sp>
      <p:sp>
        <p:nvSpPr>
          <p:cNvPr id="3" name="Content Placeholder 2"/>
          <p:cNvSpPr>
            <a:spLocks noGrp="1"/>
          </p:cNvSpPr>
          <p:nvPr>
            <p:ph idx="1"/>
          </p:nvPr>
        </p:nvSpPr>
        <p:spPr>
          <a:xfrm>
            <a:off x="76200" y="634181"/>
            <a:ext cx="8534400" cy="6019800"/>
          </a:xfrm>
        </p:spPr>
        <p:txBody>
          <a:bodyPr/>
          <a:lstStyle/>
          <a:p>
            <a:pPr>
              <a:lnSpc>
                <a:spcPct val="150000"/>
              </a:lnSpc>
            </a:pPr>
            <a:r>
              <a:rPr lang="en-US" sz="2400" dirty="0">
                <a:solidFill>
                  <a:srgbClr val="FF0000"/>
                </a:solidFill>
              </a:rPr>
              <a:t>Driven by four disruptions: </a:t>
            </a:r>
          </a:p>
          <a:p>
            <a:pPr marL="800100" lvl="1" indent="-342900">
              <a:lnSpc>
                <a:spcPct val="150000"/>
              </a:lnSpc>
              <a:buFont typeface="+mj-lt"/>
              <a:buAutoNum type="arabicPeriod"/>
            </a:pPr>
            <a:r>
              <a:rPr lang="en-US" sz="1800" dirty="0"/>
              <a:t>the astonishing rise in data volumes, computational power, and connectivity, especially new low-power wide-area networks; </a:t>
            </a:r>
          </a:p>
          <a:p>
            <a:pPr marL="800100" lvl="1" indent="-342900">
              <a:lnSpc>
                <a:spcPct val="150000"/>
              </a:lnSpc>
              <a:buFont typeface="+mj-lt"/>
              <a:buAutoNum type="arabicPeriod"/>
            </a:pPr>
            <a:r>
              <a:rPr lang="en-US" sz="1800" dirty="0">
                <a:solidFill>
                  <a:srgbClr val="0033CC"/>
                </a:solidFill>
              </a:rPr>
              <a:t>the emergence of analytics and business-intelligence capabilities; </a:t>
            </a:r>
          </a:p>
          <a:p>
            <a:pPr marL="800100" lvl="1" indent="-342900">
              <a:lnSpc>
                <a:spcPct val="150000"/>
              </a:lnSpc>
              <a:buFont typeface="+mj-lt"/>
              <a:buAutoNum type="arabicPeriod"/>
            </a:pPr>
            <a:r>
              <a:rPr lang="en-US" sz="1800" dirty="0">
                <a:solidFill>
                  <a:srgbClr val="00B050"/>
                </a:solidFill>
              </a:rPr>
              <a:t>new forms of human-machine interaction such as touch interfaces and augmented-reality systems;</a:t>
            </a:r>
            <a:r>
              <a:rPr lang="en-US" sz="1800" dirty="0"/>
              <a:t> and </a:t>
            </a:r>
          </a:p>
          <a:p>
            <a:pPr marL="800100" lvl="1" indent="-342900">
              <a:lnSpc>
                <a:spcPct val="150000"/>
              </a:lnSpc>
              <a:buFont typeface="+mj-lt"/>
              <a:buAutoNum type="arabicPeriod"/>
            </a:pPr>
            <a:r>
              <a:rPr lang="en-US" sz="1800" dirty="0">
                <a:solidFill>
                  <a:srgbClr val="C00000"/>
                </a:solidFill>
              </a:rPr>
              <a:t>improvements in transferring digital instructions to the physical world, such as advanced robotics and 3-D printing. </a:t>
            </a:r>
          </a:p>
          <a:p>
            <a:pPr>
              <a:lnSpc>
                <a:spcPct val="150000"/>
              </a:lnSpc>
            </a:pPr>
            <a:r>
              <a:rPr lang="en-US" sz="2400" dirty="0"/>
              <a:t>The four trends are not the reason for the “4.0,” however. </a:t>
            </a:r>
          </a:p>
          <a:p>
            <a:pPr lvl="1">
              <a:lnSpc>
                <a:spcPct val="150000"/>
              </a:lnSpc>
            </a:pPr>
            <a:r>
              <a:rPr lang="en-US" sz="1800" dirty="0"/>
              <a:t>Rather, this is the fourth major upheaval in modern manufacturing, following the </a:t>
            </a:r>
          </a:p>
          <a:p>
            <a:pPr lvl="2">
              <a:lnSpc>
                <a:spcPct val="150000"/>
              </a:lnSpc>
            </a:pPr>
            <a:r>
              <a:rPr lang="en-US" sz="1400" dirty="0">
                <a:solidFill>
                  <a:srgbClr val="0033CC"/>
                </a:solidFill>
              </a:rPr>
              <a:t>lean revolution of the 1970s, </a:t>
            </a:r>
          </a:p>
          <a:p>
            <a:pPr lvl="2">
              <a:lnSpc>
                <a:spcPct val="150000"/>
              </a:lnSpc>
            </a:pPr>
            <a:r>
              <a:rPr lang="en-US" sz="1400" dirty="0">
                <a:solidFill>
                  <a:srgbClr val="0033CC"/>
                </a:solidFill>
              </a:rPr>
              <a:t>the outsourcing phenomenon of the 1990s, and </a:t>
            </a:r>
          </a:p>
          <a:p>
            <a:pPr lvl="2">
              <a:lnSpc>
                <a:spcPct val="150000"/>
              </a:lnSpc>
            </a:pPr>
            <a:r>
              <a:rPr lang="en-US" sz="1400" dirty="0">
                <a:solidFill>
                  <a:srgbClr val="0033CC"/>
                </a:solidFill>
              </a:rPr>
              <a:t>the automation that took off in the 2000s.</a:t>
            </a:r>
            <a:endParaRPr lang="en-US" sz="900" dirty="0">
              <a:solidFill>
                <a:srgbClr val="0033CC"/>
              </a:solidFill>
            </a:endParaRPr>
          </a:p>
        </p:txBody>
      </p:sp>
    </p:spTree>
    <p:extLst>
      <p:ext uri="{BB962C8B-B14F-4D97-AF65-F5344CB8AC3E}">
        <p14:creationId xmlns:p14="http://schemas.microsoft.com/office/powerpoint/2010/main" val="127376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Industry 4.0</a:t>
            </a:r>
          </a:p>
        </p:txBody>
      </p:sp>
      <p:pic>
        <p:nvPicPr>
          <p:cNvPr id="1026" name="Picture 2" descr="https://upload.wikimedia.org/wikipedia/commons/thumb/c/c8/Industry_4.0.png/500px-Industry_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18" y="1371600"/>
            <a:ext cx="8803764" cy="427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15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0"/>
            <a:ext cx="9296400" cy="576263"/>
          </a:xfrm>
        </p:spPr>
        <p:txBody>
          <a:bodyPr/>
          <a:lstStyle/>
          <a:p>
            <a:r>
              <a:rPr lang="en-US" sz="3600" dirty="0">
                <a:solidFill>
                  <a:schemeClr val="tx1"/>
                </a:solidFill>
              </a:rPr>
              <a:t>Basic Principles of Blockchain Technology</a:t>
            </a:r>
            <a:endParaRPr lang="en-US" altLang="en-US" sz="3600" dirty="0">
              <a:solidFill>
                <a:schemeClr val="tx1"/>
              </a:solidFill>
            </a:endParaRPr>
          </a:p>
        </p:txBody>
      </p:sp>
      <p:sp>
        <p:nvSpPr>
          <p:cNvPr id="443395" name="Rectangle 3"/>
          <p:cNvSpPr>
            <a:spLocks noGrp="1" noChangeArrowheads="1"/>
          </p:cNvSpPr>
          <p:nvPr>
            <p:ph type="body" idx="1"/>
          </p:nvPr>
        </p:nvSpPr>
        <p:spPr>
          <a:xfrm>
            <a:off x="228600" y="990600"/>
            <a:ext cx="8610600" cy="2743200"/>
          </a:xfrm>
          <a:solidFill>
            <a:schemeClr val="bg1"/>
          </a:solidFill>
        </p:spPr>
        <p:txBody>
          <a:bodyPr/>
          <a:lstStyle/>
          <a:p>
            <a:pPr>
              <a:spcBef>
                <a:spcPts val="600"/>
              </a:spcBef>
              <a:buAutoNum type="arabicPeriod" startAt="5"/>
            </a:pPr>
            <a:r>
              <a:rPr lang="en-US" altLang="en-US" sz="4000" dirty="0">
                <a:solidFill>
                  <a:srgbClr val="FF0000"/>
                </a:solidFill>
              </a:rPr>
              <a:t> Computational Logic</a:t>
            </a:r>
          </a:p>
          <a:p>
            <a:pPr>
              <a:spcBef>
                <a:spcPts val="600"/>
              </a:spcBef>
              <a:buAutoNum type="arabicPeriod" startAt="5"/>
            </a:pPr>
            <a:endParaRPr lang="en-US" altLang="en-US" sz="4000" dirty="0">
              <a:solidFill>
                <a:srgbClr val="FF0000"/>
              </a:solidFill>
            </a:endParaRPr>
          </a:p>
          <a:p>
            <a:pPr lvl="1">
              <a:spcBef>
                <a:spcPts val="600"/>
              </a:spcBef>
            </a:pPr>
            <a:r>
              <a:rPr lang="en-US" altLang="en-US" sz="3200" dirty="0"/>
              <a:t>The digital nature of the ledger means that blockchain transactions can be tied to computational logic and in essence programmed. </a:t>
            </a:r>
          </a:p>
          <a:p>
            <a:pPr marL="457200" lvl="1" indent="0">
              <a:spcBef>
                <a:spcPts val="600"/>
              </a:spcBef>
              <a:buNone/>
            </a:pPr>
            <a:endParaRPr lang="en-US" altLang="en-US" sz="3200" dirty="0"/>
          </a:p>
          <a:p>
            <a:pPr lvl="2">
              <a:spcBef>
                <a:spcPts val="600"/>
              </a:spcBef>
            </a:pPr>
            <a:r>
              <a:rPr lang="en-US" altLang="en-US" sz="2800" dirty="0">
                <a:solidFill>
                  <a:srgbClr val="000099"/>
                </a:solidFill>
              </a:rPr>
              <a:t>So users can set up algorithms and rules that automatically trigger transactions between nodes. </a:t>
            </a:r>
          </a:p>
        </p:txBody>
      </p:sp>
    </p:spTree>
    <p:extLst>
      <p:ext uri="{BB962C8B-B14F-4D97-AF65-F5344CB8AC3E}">
        <p14:creationId xmlns:p14="http://schemas.microsoft.com/office/powerpoint/2010/main" val="4758543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Industry 4.0</a:t>
            </a:r>
          </a:p>
        </p:txBody>
      </p:sp>
      <p:sp>
        <p:nvSpPr>
          <p:cNvPr id="3" name="Content Placeholder 2"/>
          <p:cNvSpPr>
            <a:spLocks noGrp="1"/>
          </p:cNvSpPr>
          <p:nvPr>
            <p:ph idx="1"/>
          </p:nvPr>
        </p:nvSpPr>
        <p:spPr>
          <a:xfrm>
            <a:off x="152400" y="533400"/>
            <a:ext cx="8534400" cy="6019800"/>
          </a:xfrm>
        </p:spPr>
        <p:txBody>
          <a:bodyPr/>
          <a:lstStyle/>
          <a:p>
            <a:pPr>
              <a:lnSpc>
                <a:spcPct val="150000"/>
              </a:lnSpc>
            </a:pPr>
            <a:r>
              <a:rPr lang="en-US" sz="2600" dirty="0"/>
              <a:t>Industry 4.0 fosters what has been called a </a:t>
            </a:r>
            <a:r>
              <a:rPr lang="en-US" sz="2600" dirty="0">
                <a:solidFill>
                  <a:srgbClr val="FF0000"/>
                </a:solidFill>
              </a:rPr>
              <a:t>"smart factory." </a:t>
            </a:r>
          </a:p>
          <a:p>
            <a:pPr>
              <a:lnSpc>
                <a:spcPct val="150000"/>
              </a:lnSpc>
            </a:pPr>
            <a:r>
              <a:rPr lang="en-US" sz="2600" dirty="0">
                <a:solidFill>
                  <a:srgbClr val="0033CC"/>
                </a:solidFill>
              </a:rPr>
              <a:t>Within modular structured smart factories, </a:t>
            </a:r>
          </a:p>
          <a:p>
            <a:pPr lvl="1">
              <a:lnSpc>
                <a:spcPct val="150000"/>
              </a:lnSpc>
            </a:pPr>
            <a:r>
              <a:rPr lang="en-US" sz="2200" dirty="0">
                <a:solidFill>
                  <a:srgbClr val="0033CC"/>
                </a:solidFill>
              </a:rPr>
              <a:t>cyber-physical systems monitor physical processes, </a:t>
            </a:r>
          </a:p>
          <a:p>
            <a:pPr lvl="1">
              <a:lnSpc>
                <a:spcPct val="150000"/>
              </a:lnSpc>
            </a:pPr>
            <a:r>
              <a:rPr lang="en-US" sz="2200" dirty="0">
                <a:solidFill>
                  <a:srgbClr val="0033CC"/>
                </a:solidFill>
              </a:rPr>
              <a:t>create a virtual copy of the physical world, and </a:t>
            </a:r>
          </a:p>
          <a:p>
            <a:pPr lvl="1">
              <a:lnSpc>
                <a:spcPct val="150000"/>
              </a:lnSpc>
            </a:pPr>
            <a:r>
              <a:rPr lang="en-US" sz="2200" dirty="0">
                <a:solidFill>
                  <a:srgbClr val="0033CC"/>
                </a:solidFill>
              </a:rPr>
              <a:t>make decentralized decisions. </a:t>
            </a:r>
          </a:p>
          <a:p>
            <a:pPr>
              <a:lnSpc>
                <a:spcPct val="150000"/>
              </a:lnSpc>
            </a:pPr>
            <a:r>
              <a:rPr lang="en-US" sz="2600" dirty="0"/>
              <a:t>Over IoT, </a:t>
            </a:r>
          </a:p>
          <a:p>
            <a:pPr lvl="1">
              <a:lnSpc>
                <a:spcPct val="150000"/>
              </a:lnSpc>
            </a:pPr>
            <a:r>
              <a:rPr lang="en-US" sz="2200" dirty="0"/>
              <a:t>cyber-physical systems communicate and cooperate with each other and with humans </a:t>
            </a:r>
          </a:p>
          <a:p>
            <a:pPr lvl="2">
              <a:lnSpc>
                <a:spcPct val="150000"/>
              </a:lnSpc>
            </a:pPr>
            <a:r>
              <a:rPr lang="en-US" sz="1800" dirty="0"/>
              <a:t>in real-time both internally and across organizational services offered and used by participants of the value chain.</a:t>
            </a:r>
          </a:p>
          <a:p>
            <a:pPr>
              <a:lnSpc>
                <a:spcPct val="150000"/>
              </a:lnSpc>
            </a:pPr>
            <a:r>
              <a:rPr lang="en-US" sz="2600" dirty="0">
                <a:hlinkClick r:id="rId3"/>
              </a:rPr>
              <a:t>Insightzz</a:t>
            </a:r>
            <a:endParaRPr lang="en-US" sz="2600" dirty="0"/>
          </a:p>
          <a:p>
            <a:pPr>
              <a:lnSpc>
                <a:spcPct val="150000"/>
              </a:lnSpc>
            </a:pPr>
            <a:endParaRPr lang="en-US" sz="2600" dirty="0"/>
          </a:p>
        </p:txBody>
      </p:sp>
    </p:spTree>
    <p:extLst>
      <p:ext uri="{BB962C8B-B14F-4D97-AF65-F5344CB8AC3E}">
        <p14:creationId xmlns:p14="http://schemas.microsoft.com/office/powerpoint/2010/main" val="301486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Industry 4.0</a:t>
            </a:r>
          </a:p>
        </p:txBody>
      </p:sp>
      <p:sp>
        <p:nvSpPr>
          <p:cNvPr id="3" name="Content Placeholder 2"/>
          <p:cNvSpPr>
            <a:spLocks noGrp="1"/>
          </p:cNvSpPr>
          <p:nvPr>
            <p:ph idx="1"/>
          </p:nvPr>
        </p:nvSpPr>
        <p:spPr>
          <a:xfrm>
            <a:off x="152400" y="762000"/>
            <a:ext cx="8534400" cy="6019800"/>
          </a:xfrm>
        </p:spPr>
        <p:txBody>
          <a:bodyPr/>
          <a:lstStyle/>
          <a:p>
            <a:pPr>
              <a:lnSpc>
                <a:spcPct val="150000"/>
              </a:lnSpc>
            </a:pPr>
            <a:r>
              <a:rPr lang="en-US" dirty="0"/>
              <a:t>Manufacturing companies are not consistently aware of the emerging technologies. </a:t>
            </a:r>
          </a:p>
          <a:p>
            <a:pPr>
              <a:lnSpc>
                <a:spcPct val="150000"/>
              </a:lnSpc>
            </a:pPr>
            <a:r>
              <a:rPr lang="en-US" dirty="0">
                <a:solidFill>
                  <a:srgbClr val="FF0000"/>
                </a:solidFill>
              </a:rPr>
              <a:t>In a recent survey of 300 manufacturing leaders; only 48 percent of manufacturers consider themselves ready for Industry 4.0. </a:t>
            </a:r>
          </a:p>
          <a:p>
            <a:pPr lvl="1">
              <a:lnSpc>
                <a:spcPct val="150000"/>
              </a:lnSpc>
            </a:pPr>
            <a:r>
              <a:rPr lang="en-US" dirty="0"/>
              <a:t>Seventy-eight percent of suppliers say they are prepared.</a:t>
            </a:r>
            <a:endParaRPr lang="en-US" sz="2200" dirty="0"/>
          </a:p>
        </p:txBody>
      </p:sp>
    </p:spTree>
    <p:extLst>
      <p:ext uri="{BB962C8B-B14F-4D97-AF65-F5344CB8AC3E}">
        <p14:creationId xmlns:p14="http://schemas.microsoft.com/office/powerpoint/2010/main" val="3956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2800" dirty="0"/>
              <a:t>Examples of different disruptive trends</a:t>
            </a:r>
          </a:p>
        </p:txBody>
      </p:sp>
      <p:sp>
        <p:nvSpPr>
          <p:cNvPr id="3" name="Content Placeholder 2"/>
          <p:cNvSpPr>
            <a:spLocks noGrp="1"/>
          </p:cNvSpPr>
          <p:nvPr>
            <p:ph idx="1"/>
          </p:nvPr>
        </p:nvSpPr>
        <p:spPr>
          <a:xfrm>
            <a:off x="152400" y="762000"/>
            <a:ext cx="8534400" cy="6019800"/>
          </a:xfrm>
        </p:spPr>
        <p:txBody>
          <a:bodyPr/>
          <a:lstStyle/>
          <a:p>
            <a:pPr>
              <a:lnSpc>
                <a:spcPct val="150000"/>
              </a:lnSpc>
            </a:pPr>
            <a:r>
              <a:rPr lang="en-US" dirty="0">
                <a:solidFill>
                  <a:srgbClr val="FF0000"/>
                </a:solidFill>
              </a:rPr>
              <a:t>Big data </a:t>
            </a:r>
          </a:p>
          <a:p>
            <a:pPr lvl="1">
              <a:lnSpc>
                <a:spcPct val="150000"/>
              </a:lnSpc>
            </a:pPr>
            <a:r>
              <a:rPr lang="en-US" dirty="0"/>
              <a:t>An African gold mine found ways to capture more data from its sensors. </a:t>
            </a:r>
          </a:p>
          <a:p>
            <a:pPr lvl="1">
              <a:lnSpc>
                <a:spcPct val="150000"/>
              </a:lnSpc>
            </a:pPr>
            <a:r>
              <a:rPr lang="en-US" dirty="0"/>
              <a:t>New data showed some unsuspected fluctuations in oxygen levels during leaching, a key process. </a:t>
            </a:r>
          </a:p>
          <a:p>
            <a:pPr lvl="1">
              <a:lnSpc>
                <a:spcPct val="150000"/>
              </a:lnSpc>
            </a:pPr>
            <a:r>
              <a:rPr lang="en-US" dirty="0">
                <a:solidFill>
                  <a:srgbClr val="0033CC"/>
                </a:solidFill>
              </a:rPr>
              <a:t>Fixing this, increased yield by 3.7 percent, worth up to $20 million annually.</a:t>
            </a:r>
            <a:endParaRPr lang="en-US" sz="1800" dirty="0">
              <a:solidFill>
                <a:srgbClr val="0033CC"/>
              </a:solidFill>
            </a:endParaRPr>
          </a:p>
        </p:txBody>
      </p:sp>
    </p:spTree>
    <p:extLst>
      <p:ext uri="{BB962C8B-B14F-4D97-AF65-F5344CB8AC3E}">
        <p14:creationId xmlns:p14="http://schemas.microsoft.com/office/powerpoint/2010/main" val="8994007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85800"/>
            <a:ext cx="8991600" cy="6019800"/>
          </a:xfrm>
        </p:spPr>
        <p:txBody>
          <a:bodyPr/>
          <a:lstStyle/>
          <a:p>
            <a:pPr>
              <a:lnSpc>
                <a:spcPct val="150000"/>
              </a:lnSpc>
            </a:pPr>
            <a:r>
              <a:rPr lang="en-US" sz="2800" dirty="0">
                <a:solidFill>
                  <a:srgbClr val="FF0000"/>
                </a:solidFill>
              </a:rPr>
              <a:t>Advanced analytics </a:t>
            </a:r>
          </a:p>
          <a:p>
            <a:pPr lvl="1">
              <a:lnSpc>
                <a:spcPct val="150000"/>
              </a:lnSpc>
            </a:pPr>
            <a:r>
              <a:rPr lang="en-US" sz="2400" dirty="0">
                <a:solidFill>
                  <a:srgbClr val="0033CC"/>
                </a:solidFill>
              </a:rPr>
              <a:t>Stronger analysis can dramatically improve product development.</a:t>
            </a:r>
            <a:r>
              <a:rPr lang="en-US" sz="2400" dirty="0"/>
              <a:t> </a:t>
            </a:r>
          </a:p>
          <a:p>
            <a:pPr lvl="1">
              <a:lnSpc>
                <a:spcPct val="150000"/>
              </a:lnSpc>
            </a:pPr>
            <a:r>
              <a:rPr lang="en-US" sz="2400" dirty="0"/>
              <a:t>One automaker uses data from its online configurator together with purchasing data to identify options that customers are willing to pay a premium for. </a:t>
            </a:r>
          </a:p>
          <a:p>
            <a:pPr lvl="2">
              <a:lnSpc>
                <a:spcPct val="150000"/>
              </a:lnSpc>
            </a:pPr>
            <a:r>
              <a:rPr lang="en-US" sz="2000" dirty="0">
                <a:solidFill>
                  <a:srgbClr val="FF0000"/>
                </a:solidFill>
              </a:rPr>
              <a:t>With this knowledge, it reduced the options on one model to just 13,000—three orders of magnitude fewer than its competitor, which offered 27,000,000. </a:t>
            </a:r>
          </a:p>
          <a:p>
            <a:pPr lvl="2">
              <a:lnSpc>
                <a:spcPct val="150000"/>
              </a:lnSpc>
            </a:pPr>
            <a:r>
              <a:rPr lang="en-US" sz="2000" dirty="0"/>
              <a:t>Development time and production costs fell dramatically; most companies can improve gross margin by 30 percent within 24 months.</a:t>
            </a:r>
            <a:endParaRPr lang="en-US" sz="1200" dirty="0">
              <a:solidFill>
                <a:srgbClr val="0033CC"/>
              </a:solidFill>
            </a:endParaRPr>
          </a:p>
        </p:txBody>
      </p:sp>
      <p:sp>
        <p:nvSpPr>
          <p:cNvPr id="5" name="Title 1"/>
          <p:cNvSpPr txBox="1">
            <a:spLocks/>
          </p:cNvSpPr>
          <p:nvPr/>
        </p:nvSpPr>
        <p:spPr bwMode="auto">
          <a:xfrm>
            <a:off x="0" y="0"/>
            <a:ext cx="899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 charset="0"/>
              </a:defRPr>
            </a:lvl2pPr>
            <a:lvl3pPr algn="ctr" rtl="0" eaLnBrk="0" fontAlgn="base" hangingPunct="0">
              <a:spcBef>
                <a:spcPct val="0"/>
              </a:spcBef>
              <a:spcAft>
                <a:spcPct val="0"/>
              </a:spcAft>
              <a:defRPr sz="4400">
                <a:solidFill>
                  <a:schemeClr val="tx2"/>
                </a:solidFill>
                <a:latin typeface="Times" pitchFamily="1" charset="0"/>
              </a:defRPr>
            </a:lvl3pPr>
            <a:lvl4pPr algn="ctr" rtl="0" eaLnBrk="0" fontAlgn="base" hangingPunct="0">
              <a:spcBef>
                <a:spcPct val="0"/>
              </a:spcBef>
              <a:spcAft>
                <a:spcPct val="0"/>
              </a:spcAft>
              <a:defRPr sz="4400">
                <a:solidFill>
                  <a:schemeClr val="tx2"/>
                </a:solidFill>
                <a:latin typeface="Times" pitchFamily="1" charset="0"/>
              </a:defRPr>
            </a:lvl4pPr>
            <a:lvl5pPr algn="ctr" rtl="0" eaLnBrk="0" fontAlgn="base" hangingPunct="0">
              <a:spcBef>
                <a:spcPct val="0"/>
              </a:spcBef>
              <a:spcAft>
                <a:spcPct val="0"/>
              </a:spcAft>
              <a:defRPr sz="4400">
                <a:solidFill>
                  <a:schemeClr val="tx2"/>
                </a:solidFill>
                <a:latin typeface="Times" pitchFamily="1" charset="0"/>
              </a:defRPr>
            </a:lvl5pPr>
            <a:lvl6pPr marL="457200" algn="ctr" rtl="0" fontAlgn="base">
              <a:spcBef>
                <a:spcPct val="0"/>
              </a:spcBef>
              <a:spcAft>
                <a:spcPct val="0"/>
              </a:spcAft>
              <a:defRPr sz="4400">
                <a:solidFill>
                  <a:schemeClr val="tx2"/>
                </a:solidFill>
                <a:latin typeface="Times" pitchFamily="1" charset="0"/>
              </a:defRPr>
            </a:lvl6pPr>
            <a:lvl7pPr marL="914400" algn="ctr" rtl="0" fontAlgn="base">
              <a:spcBef>
                <a:spcPct val="0"/>
              </a:spcBef>
              <a:spcAft>
                <a:spcPct val="0"/>
              </a:spcAft>
              <a:defRPr sz="4400">
                <a:solidFill>
                  <a:schemeClr val="tx2"/>
                </a:solidFill>
                <a:latin typeface="Times" pitchFamily="1" charset="0"/>
              </a:defRPr>
            </a:lvl7pPr>
            <a:lvl8pPr marL="1371600" algn="ctr" rtl="0" fontAlgn="base">
              <a:spcBef>
                <a:spcPct val="0"/>
              </a:spcBef>
              <a:spcAft>
                <a:spcPct val="0"/>
              </a:spcAft>
              <a:defRPr sz="4400">
                <a:solidFill>
                  <a:schemeClr val="tx2"/>
                </a:solidFill>
                <a:latin typeface="Times" pitchFamily="1" charset="0"/>
              </a:defRPr>
            </a:lvl8pPr>
            <a:lvl9pPr marL="1828800" algn="ctr" rtl="0" fontAlgn="base">
              <a:spcBef>
                <a:spcPct val="0"/>
              </a:spcBef>
              <a:spcAft>
                <a:spcPct val="0"/>
              </a:spcAft>
              <a:defRPr sz="4400">
                <a:solidFill>
                  <a:schemeClr val="tx2"/>
                </a:solidFill>
                <a:latin typeface="Times" pitchFamily="1"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Times"/>
                <a:ea typeface="+mj-ea"/>
                <a:cs typeface="+mj-cs"/>
              </a:rPr>
              <a:t>Examples of different disruptive trends</a:t>
            </a:r>
          </a:p>
        </p:txBody>
      </p:sp>
    </p:spTree>
    <p:extLst>
      <p:ext uri="{BB962C8B-B14F-4D97-AF65-F5344CB8AC3E}">
        <p14:creationId xmlns:p14="http://schemas.microsoft.com/office/powerpoint/2010/main" val="13640801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685800"/>
            <a:ext cx="8991600" cy="6019800"/>
          </a:xfrm>
        </p:spPr>
        <p:txBody>
          <a:bodyPr/>
          <a:lstStyle/>
          <a:p>
            <a:pPr>
              <a:lnSpc>
                <a:spcPct val="150000"/>
              </a:lnSpc>
            </a:pPr>
            <a:r>
              <a:rPr lang="en-US" sz="2800" dirty="0">
                <a:solidFill>
                  <a:srgbClr val="FF0000"/>
                </a:solidFill>
              </a:rPr>
              <a:t>Human-machine interfaces </a:t>
            </a:r>
          </a:p>
          <a:p>
            <a:pPr lvl="1">
              <a:lnSpc>
                <a:spcPct val="150000"/>
              </a:lnSpc>
            </a:pPr>
            <a:r>
              <a:rPr lang="en-US" sz="2000" dirty="0">
                <a:solidFill>
                  <a:srgbClr val="0033CC"/>
                </a:solidFill>
              </a:rPr>
              <a:t>Logistics company Knapp AG developed a picking technology using augmented reality. </a:t>
            </a:r>
          </a:p>
          <a:p>
            <a:pPr lvl="1">
              <a:lnSpc>
                <a:spcPct val="150000"/>
              </a:lnSpc>
            </a:pPr>
            <a:r>
              <a:rPr lang="en-US" sz="2000" dirty="0"/>
              <a:t>Pickers wear a headset that presents vital information on a see-through display, helping them locate items more quickly and precisely. </a:t>
            </a:r>
          </a:p>
          <a:p>
            <a:pPr lvl="1">
              <a:lnSpc>
                <a:spcPct val="150000"/>
              </a:lnSpc>
            </a:pPr>
            <a:r>
              <a:rPr lang="en-US" sz="2000" dirty="0">
                <a:solidFill>
                  <a:srgbClr val="FF0000"/>
                </a:solidFill>
              </a:rPr>
              <a:t>And with both hands free, they can build stronger and more efficient pallets, with fragile items safeguarded. </a:t>
            </a:r>
          </a:p>
          <a:p>
            <a:pPr lvl="1">
              <a:lnSpc>
                <a:spcPct val="150000"/>
              </a:lnSpc>
            </a:pPr>
            <a:r>
              <a:rPr lang="en-US" sz="2000" dirty="0"/>
              <a:t>An integrated camera captures serial and lot ID numbers for real-time stock tracking. </a:t>
            </a:r>
          </a:p>
          <a:p>
            <a:pPr lvl="1">
              <a:lnSpc>
                <a:spcPct val="150000"/>
              </a:lnSpc>
            </a:pPr>
            <a:r>
              <a:rPr lang="en-US" sz="2000" dirty="0">
                <a:solidFill>
                  <a:srgbClr val="0033CC"/>
                </a:solidFill>
              </a:rPr>
              <a:t>Error rates are down by 40 percent, among many other benefits.</a:t>
            </a:r>
            <a:endParaRPr lang="en-US" sz="1100" dirty="0">
              <a:solidFill>
                <a:srgbClr val="0033CC"/>
              </a:solidFill>
            </a:endParaRPr>
          </a:p>
        </p:txBody>
      </p:sp>
      <p:sp>
        <p:nvSpPr>
          <p:cNvPr id="5" name="Title 1"/>
          <p:cNvSpPr txBox="1">
            <a:spLocks/>
          </p:cNvSpPr>
          <p:nvPr/>
        </p:nvSpPr>
        <p:spPr bwMode="auto">
          <a:xfrm>
            <a:off x="0" y="0"/>
            <a:ext cx="8991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 charset="0"/>
              </a:defRPr>
            </a:lvl2pPr>
            <a:lvl3pPr algn="ctr" rtl="0" eaLnBrk="0" fontAlgn="base" hangingPunct="0">
              <a:spcBef>
                <a:spcPct val="0"/>
              </a:spcBef>
              <a:spcAft>
                <a:spcPct val="0"/>
              </a:spcAft>
              <a:defRPr sz="4400">
                <a:solidFill>
                  <a:schemeClr val="tx2"/>
                </a:solidFill>
                <a:latin typeface="Times" pitchFamily="1" charset="0"/>
              </a:defRPr>
            </a:lvl3pPr>
            <a:lvl4pPr algn="ctr" rtl="0" eaLnBrk="0" fontAlgn="base" hangingPunct="0">
              <a:spcBef>
                <a:spcPct val="0"/>
              </a:spcBef>
              <a:spcAft>
                <a:spcPct val="0"/>
              </a:spcAft>
              <a:defRPr sz="4400">
                <a:solidFill>
                  <a:schemeClr val="tx2"/>
                </a:solidFill>
                <a:latin typeface="Times" pitchFamily="1" charset="0"/>
              </a:defRPr>
            </a:lvl4pPr>
            <a:lvl5pPr algn="ctr" rtl="0" eaLnBrk="0" fontAlgn="base" hangingPunct="0">
              <a:spcBef>
                <a:spcPct val="0"/>
              </a:spcBef>
              <a:spcAft>
                <a:spcPct val="0"/>
              </a:spcAft>
              <a:defRPr sz="4400">
                <a:solidFill>
                  <a:schemeClr val="tx2"/>
                </a:solidFill>
                <a:latin typeface="Times" pitchFamily="1" charset="0"/>
              </a:defRPr>
            </a:lvl5pPr>
            <a:lvl6pPr marL="457200" algn="ctr" rtl="0" fontAlgn="base">
              <a:spcBef>
                <a:spcPct val="0"/>
              </a:spcBef>
              <a:spcAft>
                <a:spcPct val="0"/>
              </a:spcAft>
              <a:defRPr sz="4400">
                <a:solidFill>
                  <a:schemeClr val="tx2"/>
                </a:solidFill>
                <a:latin typeface="Times" pitchFamily="1" charset="0"/>
              </a:defRPr>
            </a:lvl6pPr>
            <a:lvl7pPr marL="914400" algn="ctr" rtl="0" fontAlgn="base">
              <a:spcBef>
                <a:spcPct val="0"/>
              </a:spcBef>
              <a:spcAft>
                <a:spcPct val="0"/>
              </a:spcAft>
              <a:defRPr sz="4400">
                <a:solidFill>
                  <a:schemeClr val="tx2"/>
                </a:solidFill>
                <a:latin typeface="Times" pitchFamily="1" charset="0"/>
              </a:defRPr>
            </a:lvl7pPr>
            <a:lvl8pPr marL="1371600" algn="ctr" rtl="0" fontAlgn="base">
              <a:spcBef>
                <a:spcPct val="0"/>
              </a:spcBef>
              <a:spcAft>
                <a:spcPct val="0"/>
              </a:spcAft>
              <a:defRPr sz="4400">
                <a:solidFill>
                  <a:schemeClr val="tx2"/>
                </a:solidFill>
                <a:latin typeface="Times" pitchFamily="1" charset="0"/>
              </a:defRPr>
            </a:lvl8pPr>
            <a:lvl9pPr marL="1828800" algn="ctr" rtl="0" fontAlgn="base">
              <a:spcBef>
                <a:spcPct val="0"/>
              </a:spcBef>
              <a:spcAft>
                <a:spcPct val="0"/>
              </a:spcAft>
              <a:defRPr sz="4400">
                <a:solidFill>
                  <a:schemeClr val="tx2"/>
                </a:solidFill>
                <a:latin typeface="Times" pitchFamily="1"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Times"/>
                <a:ea typeface="+mj-ea"/>
                <a:cs typeface="+mj-cs"/>
              </a:rPr>
              <a:t>Examples of different disruptive trends in manufacturing</a:t>
            </a:r>
          </a:p>
        </p:txBody>
      </p:sp>
    </p:spTree>
    <p:extLst>
      <p:ext uri="{BB962C8B-B14F-4D97-AF65-F5344CB8AC3E}">
        <p14:creationId xmlns:p14="http://schemas.microsoft.com/office/powerpoint/2010/main" val="6240976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4" name="Content Placeholder 3"/>
          <p:cNvSpPr>
            <a:spLocks noGrp="1"/>
          </p:cNvSpPr>
          <p:nvPr>
            <p:ph idx="1"/>
          </p:nvPr>
        </p:nvSpPr>
        <p:spPr>
          <a:xfrm>
            <a:off x="79375" y="914400"/>
            <a:ext cx="8988425" cy="4114800"/>
          </a:xfrm>
        </p:spPr>
        <p:txBody>
          <a:bodyPr/>
          <a:lstStyle/>
          <a:p>
            <a:pPr>
              <a:lnSpc>
                <a:spcPct val="130000"/>
              </a:lnSpc>
            </a:pPr>
            <a:r>
              <a:rPr lang="en-US" sz="2800" dirty="0">
                <a:solidFill>
                  <a:srgbClr val="0033CC"/>
                </a:solidFill>
              </a:rPr>
              <a:t>Additive Manufacturing (AM)</a:t>
            </a:r>
            <a:r>
              <a:rPr lang="en-US" sz="2800" dirty="0"/>
              <a:t> is a manufacturing process that deposits materials layer-by-layer to build a tangible product. </a:t>
            </a:r>
          </a:p>
          <a:p>
            <a:pPr lvl="1">
              <a:lnSpc>
                <a:spcPct val="130000"/>
              </a:lnSpc>
            </a:pPr>
            <a:r>
              <a:rPr lang="en-US" sz="2400" dirty="0">
                <a:solidFill>
                  <a:srgbClr val="FF3300"/>
                </a:solidFill>
              </a:rPr>
              <a:t>The most common, and the most popular currently, is 3D printing. </a:t>
            </a:r>
          </a:p>
          <a:p>
            <a:pPr>
              <a:lnSpc>
                <a:spcPct val="130000"/>
              </a:lnSpc>
            </a:pPr>
            <a:r>
              <a:rPr lang="en-US" sz="2800" dirty="0">
                <a:solidFill>
                  <a:srgbClr val="00B050"/>
                </a:solidFill>
              </a:rPr>
              <a:t>AM is claimed to have triggered a industrial revolution </a:t>
            </a:r>
          </a:p>
          <a:p>
            <a:pPr lvl="1">
              <a:lnSpc>
                <a:spcPct val="130000"/>
              </a:lnSpc>
            </a:pPr>
            <a:r>
              <a:rPr lang="en-US" sz="2400" dirty="0">
                <a:solidFill>
                  <a:srgbClr val="00B050"/>
                </a:solidFill>
              </a:rPr>
              <a:t>because the technology presents new and expanding technical, economical and social impacts. </a:t>
            </a:r>
          </a:p>
          <a:p>
            <a:pPr lvl="2">
              <a:lnSpc>
                <a:spcPct val="130000"/>
              </a:lnSpc>
            </a:pPr>
            <a:r>
              <a:rPr lang="en-US" sz="2000" dirty="0"/>
              <a:t>Particularly, the increased accessibility to 3D printing capabilities has allowed mass customization to become more widespread in industries such as healthcare and consumer markets.</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Tree>
    <p:extLst>
      <p:ext uri="{BB962C8B-B14F-4D97-AF65-F5344CB8AC3E}">
        <p14:creationId xmlns:p14="http://schemas.microsoft.com/office/powerpoint/2010/main" val="341681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1067276"/>
            <a:ext cx="8691245" cy="4647724"/>
          </a:xfrm>
          <a:prstGeom prst="rect">
            <a:avLst/>
          </a:prstGeom>
        </p:spPr>
      </p:pic>
    </p:spTree>
    <p:extLst>
      <p:ext uri="{BB962C8B-B14F-4D97-AF65-F5344CB8AC3E}">
        <p14:creationId xmlns:p14="http://schemas.microsoft.com/office/powerpoint/2010/main" val="13693313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285" y="830263"/>
            <a:ext cx="7327591" cy="5341937"/>
          </a:xfrm>
          <a:prstGeom prst="rect">
            <a:avLst/>
          </a:prstGeom>
        </p:spPr>
      </p:pic>
    </p:spTree>
    <p:extLst>
      <p:ext uri="{BB962C8B-B14F-4D97-AF65-F5344CB8AC3E}">
        <p14:creationId xmlns:p14="http://schemas.microsoft.com/office/powerpoint/2010/main" val="741749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917" y="838200"/>
            <a:ext cx="5521084" cy="5801601"/>
          </a:xfrm>
          <a:prstGeom prst="rect">
            <a:avLst/>
          </a:prstGeom>
        </p:spPr>
      </p:pic>
    </p:spTree>
    <p:extLst>
      <p:ext uri="{BB962C8B-B14F-4D97-AF65-F5344CB8AC3E}">
        <p14:creationId xmlns:p14="http://schemas.microsoft.com/office/powerpoint/2010/main" val="25347933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24088"/>
            <a:ext cx="7018769" cy="5981512"/>
          </a:xfrm>
          <a:prstGeom prst="rect">
            <a:avLst/>
          </a:prstGeom>
        </p:spPr>
      </p:pic>
    </p:spTree>
    <p:extLst>
      <p:ext uri="{BB962C8B-B14F-4D97-AF65-F5344CB8AC3E}">
        <p14:creationId xmlns:p14="http://schemas.microsoft.com/office/powerpoint/2010/main" val="230415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dirty="0">
                <a:solidFill>
                  <a:schemeClr val="tx1"/>
                </a:solidFill>
              </a:rPr>
              <a:t>History of Blockchain</a:t>
            </a:r>
            <a:endParaRPr lang="en-US" altLang="en-US" sz="3200" dirty="0">
              <a:solidFill>
                <a:schemeClr val="tx1"/>
              </a:solidFill>
            </a:endParaRPr>
          </a:p>
        </p:txBody>
      </p:sp>
      <p:sp>
        <p:nvSpPr>
          <p:cNvPr id="443395" name="Rectangle 3"/>
          <p:cNvSpPr>
            <a:spLocks noGrp="1" noChangeArrowheads="1"/>
          </p:cNvSpPr>
          <p:nvPr>
            <p:ph type="body" idx="1"/>
          </p:nvPr>
        </p:nvSpPr>
        <p:spPr>
          <a:xfrm>
            <a:off x="0" y="1371600"/>
            <a:ext cx="9144000" cy="2743200"/>
          </a:xfrm>
          <a:solidFill>
            <a:schemeClr val="bg1"/>
          </a:solidFill>
        </p:spPr>
        <p:txBody>
          <a:bodyPr/>
          <a:lstStyle/>
          <a:p>
            <a:pPr>
              <a:lnSpc>
                <a:spcPct val="130000"/>
              </a:lnSpc>
              <a:spcBef>
                <a:spcPts val="600"/>
              </a:spcBef>
              <a:buFont typeface="+mj-lt"/>
              <a:buAutoNum type="arabicPeriod"/>
            </a:pPr>
            <a:r>
              <a:rPr lang="en-US" altLang="en-US" sz="3600" dirty="0"/>
              <a:t> The first major blockchain innovation was </a:t>
            </a:r>
            <a:r>
              <a:rPr lang="en-US" altLang="en-US" sz="3600" b="1" dirty="0">
                <a:solidFill>
                  <a:srgbClr val="FF0000"/>
                </a:solidFill>
              </a:rPr>
              <a:t>bitcoin</a:t>
            </a:r>
            <a:r>
              <a:rPr lang="en-US" altLang="en-US" sz="3600" dirty="0"/>
              <a:t>, a digital currency experiment. </a:t>
            </a:r>
          </a:p>
          <a:p>
            <a:pPr marL="0" indent="0">
              <a:lnSpc>
                <a:spcPct val="130000"/>
              </a:lnSpc>
              <a:spcBef>
                <a:spcPts val="600"/>
              </a:spcBef>
              <a:buNone/>
            </a:pPr>
            <a:endParaRPr lang="en-US" altLang="en-US" sz="3600" dirty="0"/>
          </a:p>
          <a:p>
            <a:pPr lvl="1">
              <a:lnSpc>
                <a:spcPct val="130000"/>
              </a:lnSpc>
              <a:spcBef>
                <a:spcPts val="600"/>
              </a:spcBef>
            </a:pPr>
            <a:r>
              <a:rPr lang="en-US" altLang="en-US" dirty="0"/>
              <a:t>The market cap of bitcoin now hovers between $10-$20 billion dollars, and is used by millions of people for payments, including a large and growing remittances market.</a:t>
            </a:r>
          </a:p>
        </p:txBody>
      </p:sp>
    </p:spTree>
    <p:extLst>
      <p:ext uri="{BB962C8B-B14F-4D97-AF65-F5344CB8AC3E}">
        <p14:creationId xmlns:p14="http://schemas.microsoft.com/office/powerpoint/2010/main" val="21861315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8866179" cy="4800600"/>
          </a:xfrm>
          <a:prstGeom prst="rect">
            <a:avLst/>
          </a:prstGeom>
        </p:spPr>
      </p:pic>
    </p:spTree>
    <p:extLst>
      <p:ext uri="{BB962C8B-B14F-4D97-AF65-F5344CB8AC3E}">
        <p14:creationId xmlns:p14="http://schemas.microsoft.com/office/powerpoint/2010/main" val="35900468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685800"/>
            <a:ext cx="5105400" cy="6227602"/>
          </a:xfrm>
          <a:prstGeom prst="rect">
            <a:avLst/>
          </a:prstGeom>
        </p:spPr>
      </p:pic>
    </p:spTree>
    <p:extLst>
      <p:ext uri="{BB962C8B-B14F-4D97-AF65-F5344CB8AC3E}">
        <p14:creationId xmlns:p14="http://schemas.microsoft.com/office/powerpoint/2010/main" val="13047421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Additive Manufacturing / 3-D Printing</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28600" y="1524000"/>
            <a:ext cx="8764751" cy="3962400"/>
          </a:xfrm>
          <a:prstGeom prst="rect">
            <a:avLst/>
          </a:prstGeom>
        </p:spPr>
      </p:pic>
    </p:spTree>
    <p:extLst>
      <p:ext uri="{BB962C8B-B14F-4D97-AF65-F5344CB8AC3E}">
        <p14:creationId xmlns:p14="http://schemas.microsoft.com/office/powerpoint/2010/main" val="1672024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Aerospace Industry</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Content Placeholder 2"/>
          <p:cNvSpPr>
            <a:spLocks noGrp="1"/>
          </p:cNvSpPr>
          <p:nvPr>
            <p:ph idx="1"/>
          </p:nvPr>
        </p:nvSpPr>
        <p:spPr>
          <a:xfrm>
            <a:off x="150659" y="852386"/>
            <a:ext cx="8534400" cy="5181600"/>
          </a:xfrm>
        </p:spPr>
        <p:txBody>
          <a:bodyPr/>
          <a:lstStyle/>
          <a:p>
            <a:pPr>
              <a:lnSpc>
                <a:spcPct val="150000"/>
              </a:lnSpc>
            </a:pPr>
            <a:r>
              <a:rPr lang="en-US" sz="2600" dirty="0">
                <a:solidFill>
                  <a:srgbClr val="FF0000"/>
                </a:solidFill>
              </a:rPr>
              <a:t>Despite current limitations, particularly with materials and structural integrity, aerospace companies are exploring 3D printing for manufacturing various parts of their products. </a:t>
            </a:r>
          </a:p>
          <a:p>
            <a:pPr lvl="1">
              <a:lnSpc>
                <a:spcPct val="150000"/>
              </a:lnSpc>
            </a:pPr>
            <a:r>
              <a:rPr lang="en-US" sz="2200" dirty="0"/>
              <a:t>Boeing has already used the technology to manufacture interior pieces of airplanes </a:t>
            </a:r>
          </a:p>
          <a:p>
            <a:pPr lvl="1">
              <a:lnSpc>
                <a:spcPct val="150000"/>
              </a:lnSpc>
            </a:pPr>
            <a:r>
              <a:rPr lang="en-US" sz="2200" dirty="0"/>
              <a:t>NASA has used it to build rocket engines and parts for satellites. </a:t>
            </a:r>
          </a:p>
          <a:p>
            <a:pPr lvl="1">
              <a:lnSpc>
                <a:spcPct val="150000"/>
              </a:lnSpc>
            </a:pPr>
            <a:r>
              <a:rPr lang="en-US" sz="2200" dirty="0"/>
              <a:t>In 2013, Airbus announced plans for an airplane that will include 3D-printed components that are significantly lighter but as strong as traditional machined parts </a:t>
            </a:r>
          </a:p>
        </p:txBody>
      </p:sp>
    </p:spTree>
    <p:extLst>
      <p:ext uri="{BB962C8B-B14F-4D97-AF65-F5344CB8AC3E}">
        <p14:creationId xmlns:p14="http://schemas.microsoft.com/office/powerpoint/2010/main" val="58360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Heath Industry</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Content Placeholder 2"/>
          <p:cNvSpPr>
            <a:spLocks noGrp="1"/>
          </p:cNvSpPr>
          <p:nvPr>
            <p:ph idx="1"/>
          </p:nvPr>
        </p:nvSpPr>
        <p:spPr>
          <a:xfrm>
            <a:off x="-76200" y="533400"/>
            <a:ext cx="9221942" cy="6629400"/>
          </a:xfrm>
        </p:spPr>
        <p:txBody>
          <a:bodyPr/>
          <a:lstStyle/>
          <a:p>
            <a:pPr>
              <a:lnSpc>
                <a:spcPct val="120000"/>
              </a:lnSpc>
            </a:pPr>
            <a:r>
              <a:rPr lang="en-US" sz="2600" dirty="0">
                <a:solidFill>
                  <a:srgbClr val="FF0000"/>
                </a:solidFill>
              </a:rPr>
              <a:t>There are already more than half a million 3D-printed dental implants in patients worldwide. </a:t>
            </a:r>
          </a:p>
          <a:p>
            <a:pPr>
              <a:lnSpc>
                <a:spcPct val="120000"/>
              </a:lnSpc>
            </a:pPr>
            <a:r>
              <a:rPr lang="en-US" sz="2600" dirty="0">
                <a:solidFill>
                  <a:srgbClr val="0033CC"/>
                </a:solidFill>
              </a:rPr>
              <a:t>Various organizations are researching the possibility of bioprinting live cells and tissue </a:t>
            </a:r>
          </a:p>
          <a:p>
            <a:pPr lvl="1">
              <a:lnSpc>
                <a:spcPct val="120000"/>
              </a:lnSpc>
            </a:pPr>
            <a:r>
              <a:rPr lang="en-US" sz="2200" dirty="0"/>
              <a:t>such as the University of Toronto’s Bio Printer project which is exploring the use of 3D-printed tissue for the treatment of burned patients.</a:t>
            </a:r>
          </a:p>
          <a:p>
            <a:pPr>
              <a:lnSpc>
                <a:spcPct val="120000"/>
              </a:lnSpc>
            </a:pPr>
            <a:r>
              <a:rPr lang="en-US" sz="2600" dirty="0">
                <a:solidFill>
                  <a:srgbClr val="CC3300"/>
                </a:solidFill>
              </a:rPr>
              <a:t>3D printing also allows the production of complex shapes (such as hollow figures) and lightweight parts that can be used to create implants</a:t>
            </a:r>
          </a:p>
          <a:p>
            <a:pPr lvl="1">
              <a:lnSpc>
                <a:spcPct val="120000"/>
              </a:lnSpc>
            </a:pPr>
            <a:r>
              <a:rPr lang="en-US" sz="2200" dirty="0">
                <a:solidFill>
                  <a:srgbClr val="CC3300"/>
                </a:solidFill>
              </a:rPr>
              <a:t>a growing demand in countries with aging populations. </a:t>
            </a:r>
          </a:p>
          <a:p>
            <a:pPr>
              <a:lnSpc>
                <a:spcPct val="120000"/>
              </a:lnSpc>
            </a:pPr>
            <a:r>
              <a:rPr lang="en-US" sz="2600" dirty="0">
                <a:solidFill>
                  <a:srgbClr val="0033CC"/>
                </a:solidFill>
              </a:rPr>
              <a:t>Another possible application is to create models of human parts from CT scans or MRI images to assist surgeons during complex surgeries. </a:t>
            </a:r>
            <a:endParaRPr lang="en-US" sz="2200" dirty="0">
              <a:solidFill>
                <a:srgbClr val="0033CC"/>
              </a:solidFill>
            </a:endParaRPr>
          </a:p>
        </p:txBody>
      </p:sp>
    </p:spTree>
    <p:extLst>
      <p:ext uri="{BB962C8B-B14F-4D97-AF65-F5344CB8AC3E}">
        <p14:creationId xmlns:p14="http://schemas.microsoft.com/office/powerpoint/2010/main" val="125521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Heath Industry</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Content Placeholder 2"/>
          <p:cNvSpPr>
            <a:spLocks noGrp="1"/>
          </p:cNvSpPr>
          <p:nvPr>
            <p:ph idx="1"/>
          </p:nvPr>
        </p:nvSpPr>
        <p:spPr>
          <a:xfrm>
            <a:off x="155575" y="587829"/>
            <a:ext cx="8455026" cy="6019800"/>
          </a:xfrm>
        </p:spPr>
        <p:txBody>
          <a:bodyPr/>
          <a:lstStyle/>
          <a:p>
            <a:pPr>
              <a:lnSpc>
                <a:spcPct val="120000"/>
              </a:lnSpc>
            </a:pPr>
            <a:r>
              <a:rPr lang="en-US" sz="2400" dirty="0">
                <a:solidFill>
                  <a:srgbClr val="FF0000"/>
                </a:solidFill>
              </a:rPr>
              <a:t>The path towards commercialization of these technologies is complex, long and expensive. </a:t>
            </a:r>
          </a:p>
          <a:p>
            <a:pPr lvl="1">
              <a:lnSpc>
                <a:spcPct val="120000"/>
              </a:lnSpc>
            </a:pPr>
            <a:r>
              <a:rPr lang="en-US" sz="2000" dirty="0"/>
              <a:t>One of the key restraints of 3D printing in the health sector is </a:t>
            </a:r>
            <a:r>
              <a:rPr lang="en-US" sz="2000" dirty="0">
                <a:solidFill>
                  <a:srgbClr val="0033CC"/>
                </a:solidFill>
              </a:rPr>
              <a:t>certification</a:t>
            </a:r>
            <a:r>
              <a:rPr lang="en-US" sz="2000" dirty="0"/>
              <a:t> of medical implants, a process that can take years and varies according to geographical location (making scaling more complex). </a:t>
            </a:r>
          </a:p>
          <a:p>
            <a:pPr lvl="1">
              <a:lnSpc>
                <a:spcPct val="120000"/>
              </a:lnSpc>
            </a:pPr>
            <a:r>
              <a:rPr lang="en-US" sz="2000" dirty="0"/>
              <a:t>Furthermore, some applications require solid streams of funding to develop. </a:t>
            </a:r>
          </a:p>
          <a:p>
            <a:pPr lvl="2">
              <a:lnSpc>
                <a:spcPct val="120000"/>
              </a:lnSpc>
            </a:pPr>
            <a:r>
              <a:rPr lang="en-US" sz="1600" dirty="0"/>
              <a:t>Organovo, the world’s most popular bioprinting company doubled revenue to $1.2 million from 2010 to 2012, but its losses increased nearly eight-fold to $9.3 million in the same time period.</a:t>
            </a:r>
          </a:p>
          <a:p>
            <a:pPr lvl="1">
              <a:lnSpc>
                <a:spcPct val="120000"/>
              </a:lnSpc>
            </a:pPr>
            <a:r>
              <a:rPr lang="en-US" sz="2000" dirty="0">
                <a:solidFill>
                  <a:srgbClr val="0033CC"/>
                </a:solidFill>
              </a:rPr>
              <a:t>University of Toronto’s Bio printer project could take between 5 to 7 years to actually reach patients.</a:t>
            </a:r>
          </a:p>
          <a:p>
            <a:pPr>
              <a:lnSpc>
                <a:spcPct val="120000"/>
              </a:lnSpc>
            </a:pPr>
            <a:r>
              <a:rPr lang="en-US" sz="2400" dirty="0">
                <a:solidFill>
                  <a:srgbClr val="00B050"/>
                </a:solidFill>
              </a:rPr>
              <a:t>New 3D printing project aims to bring relief to arthritis sufferers</a:t>
            </a:r>
          </a:p>
          <a:p>
            <a:pPr lvl="1">
              <a:lnSpc>
                <a:spcPct val="120000"/>
              </a:lnSpc>
            </a:pPr>
            <a:r>
              <a:rPr lang="en-US" sz="2000" dirty="0">
                <a:hlinkClick r:id="rId3"/>
              </a:rPr>
              <a:t>https://www.irishtimes.com/business/innovation/new-3d-printing-project-aims-to-bring-relief-to-arthritis-sufferers-1.3604584</a:t>
            </a:r>
            <a:r>
              <a:rPr lang="en-US" sz="2000" dirty="0"/>
              <a:t> </a:t>
            </a:r>
            <a:endParaRPr lang="en-US" sz="2000" dirty="0">
              <a:solidFill>
                <a:srgbClr val="0033CC"/>
              </a:solidFill>
            </a:endParaRPr>
          </a:p>
        </p:txBody>
      </p:sp>
    </p:spTree>
    <p:extLst>
      <p:ext uri="{BB962C8B-B14F-4D97-AF65-F5344CB8AC3E}">
        <p14:creationId xmlns:p14="http://schemas.microsoft.com/office/powerpoint/2010/main" val="309331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Consumers Market</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Content Placeholder 2"/>
          <p:cNvSpPr>
            <a:spLocks noGrp="1"/>
          </p:cNvSpPr>
          <p:nvPr>
            <p:ph idx="1"/>
          </p:nvPr>
        </p:nvSpPr>
        <p:spPr>
          <a:xfrm>
            <a:off x="0" y="609600"/>
            <a:ext cx="8988426" cy="6019800"/>
          </a:xfrm>
        </p:spPr>
        <p:txBody>
          <a:bodyPr/>
          <a:lstStyle/>
          <a:p>
            <a:pPr>
              <a:lnSpc>
                <a:spcPct val="120000"/>
              </a:lnSpc>
            </a:pPr>
            <a:r>
              <a:rPr lang="en-US" sz="2600" dirty="0">
                <a:solidFill>
                  <a:srgbClr val="FF0000"/>
                </a:solidFill>
              </a:rPr>
              <a:t>Various reports predict that 3D printing will experience the biggest growth in the consumer market</a:t>
            </a:r>
          </a:p>
          <a:p>
            <a:pPr>
              <a:lnSpc>
                <a:spcPct val="120000"/>
              </a:lnSpc>
            </a:pPr>
            <a:r>
              <a:rPr lang="en-US" sz="2600" dirty="0"/>
              <a:t>However, the definitive consolidation of the consumer sector depends, among other things, on the irruption of a compelling application that would prompt consumers to embrace the technology</a:t>
            </a:r>
          </a:p>
          <a:p>
            <a:pPr lvl="1">
              <a:lnSpc>
                <a:spcPct val="120000"/>
              </a:lnSpc>
            </a:pPr>
            <a:r>
              <a:rPr lang="en-US" sz="2200" dirty="0">
                <a:solidFill>
                  <a:srgbClr val="0033CC"/>
                </a:solidFill>
              </a:rPr>
              <a:t>a “killer app” that, in connection with reduced prices, will finally bring the era of self-production into consumer homes. </a:t>
            </a:r>
          </a:p>
          <a:p>
            <a:pPr lvl="2">
              <a:lnSpc>
                <a:spcPct val="120000"/>
              </a:lnSpc>
            </a:pPr>
            <a:r>
              <a:rPr lang="en-US" sz="1800" dirty="0">
                <a:solidFill>
                  <a:srgbClr val="0033CC"/>
                </a:solidFill>
              </a:rPr>
              <a:t>These range from new lower-cost printers like a 3D printer that costs $100, catalogues of 3D models, computer-aided design (CAD) software, and customized design services.</a:t>
            </a:r>
          </a:p>
          <a:p>
            <a:pPr>
              <a:lnSpc>
                <a:spcPct val="120000"/>
              </a:lnSpc>
            </a:pPr>
            <a:r>
              <a:rPr lang="en-US" sz="2400" dirty="0">
                <a:solidFill>
                  <a:srgbClr val="FF0000"/>
                </a:solidFill>
              </a:rPr>
              <a:t>Currently, 3D printers cannot compete with economies of scale or the mass production of some goods. </a:t>
            </a:r>
          </a:p>
          <a:p>
            <a:pPr lvl="1">
              <a:lnSpc>
                <a:spcPct val="120000"/>
              </a:lnSpc>
            </a:pPr>
            <a:r>
              <a:rPr lang="en-US" sz="2000" dirty="0"/>
              <a:t>it is still unclear how 3D printing will affect consumer goods manufacturing.</a:t>
            </a:r>
          </a:p>
        </p:txBody>
      </p:sp>
    </p:spTree>
    <p:extLst>
      <p:ext uri="{BB962C8B-B14F-4D97-AF65-F5344CB8AC3E}">
        <p14:creationId xmlns:p14="http://schemas.microsoft.com/office/powerpoint/2010/main" val="389227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Future</a:t>
            </a:r>
          </a:p>
        </p:txBody>
      </p:sp>
      <p:sp>
        <p:nvSpPr>
          <p:cNvPr id="5" name="AutoShape 2" descr="The âdigital compassâ helps companies find tools to match their need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6" name="Content Placeholder 2"/>
          <p:cNvSpPr>
            <a:spLocks noGrp="1"/>
          </p:cNvSpPr>
          <p:nvPr>
            <p:ph idx="1"/>
          </p:nvPr>
        </p:nvSpPr>
        <p:spPr>
          <a:xfrm>
            <a:off x="0" y="609600"/>
            <a:ext cx="9144000" cy="6019800"/>
          </a:xfrm>
        </p:spPr>
        <p:txBody>
          <a:bodyPr/>
          <a:lstStyle/>
          <a:p>
            <a:pPr>
              <a:lnSpc>
                <a:spcPct val="110000"/>
              </a:lnSpc>
            </a:pPr>
            <a:r>
              <a:rPr lang="en-US" sz="2600" dirty="0">
                <a:solidFill>
                  <a:srgbClr val="FF0000"/>
                </a:solidFill>
              </a:rPr>
              <a:t>Research not only includes 3D printers and its applications, but also the materials. </a:t>
            </a:r>
          </a:p>
          <a:p>
            <a:pPr>
              <a:lnSpc>
                <a:spcPct val="110000"/>
              </a:lnSpc>
            </a:pPr>
            <a:r>
              <a:rPr lang="en-US" sz="2600" dirty="0"/>
              <a:t>3D printing may change how things are manufactured in the future but cannot replace mass manufacturing, at least not yet. </a:t>
            </a:r>
          </a:p>
          <a:p>
            <a:pPr>
              <a:lnSpc>
                <a:spcPct val="110000"/>
              </a:lnSpc>
            </a:pPr>
            <a:r>
              <a:rPr lang="en-US" sz="2600" dirty="0">
                <a:solidFill>
                  <a:srgbClr val="0033CC"/>
                </a:solidFill>
              </a:rPr>
              <a:t>Universities are also exploring the technology, either as academic research projects or in a makerspace fashion. </a:t>
            </a:r>
          </a:p>
          <a:p>
            <a:pPr>
              <a:lnSpc>
                <a:spcPct val="110000"/>
              </a:lnSpc>
            </a:pPr>
            <a:r>
              <a:rPr lang="en-US" sz="2600" dirty="0"/>
              <a:t>Many universities are committed to research within the 3D printing and AM space, most of which have focused on healthcare or biomedical applications (such as prosthetics). </a:t>
            </a:r>
          </a:p>
          <a:p>
            <a:pPr lvl="1">
              <a:lnSpc>
                <a:spcPct val="110000"/>
              </a:lnSpc>
            </a:pPr>
            <a:r>
              <a:rPr lang="en-US" sz="2200" dirty="0">
                <a:solidFill>
                  <a:srgbClr val="800000"/>
                </a:solidFill>
              </a:rPr>
              <a:t>For example, a group of professors at McGill University are using 3D printers to create exact replicas of bones for spinal grafts. </a:t>
            </a:r>
          </a:p>
          <a:p>
            <a:pPr lvl="1">
              <a:lnSpc>
                <a:spcPct val="110000"/>
              </a:lnSpc>
            </a:pPr>
            <a:r>
              <a:rPr lang="en-US" sz="2200" dirty="0">
                <a:solidFill>
                  <a:srgbClr val="800000"/>
                </a:solidFill>
              </a:rPr>
              <a:t>Heal.X from OCAD University has developed a new form of casts/splints for broken bones created using 3D printing. These new casts are affordable, waterproof and can be fully customized.</a:t>
            </a:r>
            <a:endParaRPr lang="en-US" sz="1600" dirty="0">
              <a:solidFill>
                <a:srgbClr val="800000"/>
              </a:solidFill>
            </a:endParaRPr>
          </a:p>
        </p:txBody>
      </p:sp>
    </p:spTree>
    <p:extLst>
      <p:ext uri="{BB962C8B-B14F-4D97-AF65-F5344CB8AC3E}">
        <p14:creationId xmlns:p14="http://schemas.microsoft.com/office/powerpoint/2010/main" val="394965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3-D printed homes</a:t>
            </a:r>
          </a:p>
        </p:txBody>
      </p:sp>
      <p:pic>
        <p:nvPicPr>
          <p:cNvPr id="5" name="SvM7jFZGAec"/>
          <p:cNvPicPr>
            <a:picLocks noGrp="1" noRot="1" noChangeAspect="1"/>
          </p:cNvPicPr>
          <p:nvPr>
            <p:ph idx="1"/>
            <a:videoFile r:link="rId1"/>
          </p:nvPr>
        </p:nvPicPr>
        <p:blipFill>
          <a:blip r:embed="rId4"/>
          <a:stretch>
            <a:fillRect/>
          </a:stretch>
        </p:blipFill>
        <p:spPr>
          <a:xfrm>
            <a:off x="101600" y="1143000"/>
            <a:ext cx="8890000" cy="5000625"/>
          </a:xfrm>
          <a:prstGeom prst="rect">
            <a:avLst/>
          </a:prstGeom>
        </p:spPr>
      </p:pic>
    </p:spTree>
    <p:extLst>
      <p:ext uri="{BB962C8B-B14F-4D97-AF65-F5344CB8AC3E}">
        <p14:creationId xmlns:p14="http://schemas.microsoft.com/office/powerpoint/2010/main" val="25681525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3-D printing</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0200" y="685800"/>
            <a:ext cx="5334000" cy="6096000"/>
          </a:xfrm>
        </p:spPr>
      </p:pic>
    </p:spTree>
    <p:extLst>
      <p:ext uri="{BB962C8B-B14F-4D97-AF65-F5344CB8AC3E}">
        <p14:creationId xmlns:p14="http://schemas.microsoft.com/office/powerpoint/2010/main" val="612377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dirty="0">
                <a:solidFill>
                  <a:schemeClr val="tx1"/>
                </a:solidFill>
              </a:rPr>
              <a:t>History of Blockchain</a:t>
            </a:r>
            <a:endParaRPr lang="en-US" altLang="en-US" sz="3200" dirty="0">
              <a:solidFill>
                <a:schemeClr val="tx1"/>
              </a:solidFill>
            </a:endParaRPr>
          </a:p>
        </p:txBody>
      </p:sp>
      <p:sp>
        <p:nvSpPr>
          <p:cNvPr id="443395" name="Rectangle 3"/>
          <p:cNvSpPr>
            <a:spLocks noGrp="1" noChangeArrowheads="1"/>
          </p:cNvSpPr>
          <p:nvPr>
            <p:ph type="body" idx="1"/>
          </p:nvPr>
        </p:nvSpPr>
        <p:spPr>
          <a:xfrm>
            <a:off x="0" y="838200"/>
            <a:ext cx="9144000" cy="2743200"/>
          </a:xfrm>
          <a:solidFill>
            <a:schemeClr val="bg1"/>
          </a:solidFill>
        </p:spPr>
        <p:txBody>
          <a:bodyPr/>
          <a:lstStyle/>
          <a:p>
            <a:pPr marL="0" indent="0">
              <a:lnSpc>
                <a:spcPct val="130000"/>
              </a:lnSpc>
              <a:spcBef>
                <a:spcPts val="600"/>
              </a:spcBef>
              <a:buNone/>
            </a:pPr>
            <a:r>
              <a:rPr lang="en-US" altLang="en-US" dirty="0"/>
              <a:t>2.  The second innovation was called </a:t>
            </a:r>
            <a:r>
              <a:rPr lang="en-US" altLang="en-US" b="1" dirty="0">
                <a:solidFill>
                  <a:srgbClr val="FF0000"/>
                </a:solidFill>
              </a:rPr>
              <a:t>blockchain</a:t>
            </a:r>
          </a:p>
          <a:p>
            <a:pPr marL="0" indent="0">
              <a:lnSpc>
                <a:spcPct val="130000"/>
              </a:lnSpc>
              <a:spcBef>
                <a:spcPts val="600"/>
              </a:spcBef>
              <a:buNone/>
            </a:pPr>
            <a:endParaRPr lang="en-US" altLang="en-US" b="1" dirty="0"/>
          </a:p>
          <a:p>
            <a:pPr lvl="1">
              <a:lnSpc>
                <a:spcPct val="130000"/>
              </a:lnSpc>
              <a:spcBef>
                <a:spcPts val="600"/>
              </a:spcBef>
            </a:pPr>
            <a:r>
              <a:rPr lang="en-US" altLang="en-US" sz="2400" dirty="0"/>
              <a:t>Realization that the underlying technology that operated bitcoin could be separated from the currency and used for all kinds of other interorganizational cooperation. </a:t>
            </a:r>
          </a:p>
          <a:p>
            <a:pPr lvl="1">
              <a:lnSpc>
                <a:spcPct val="130000"/>
              </a:lnSpc>
              <a:spcBef>
                <a:spcPts val="600"/>
              </a:spcBef>
            </a:pPr>
            <a:endParaRPr lang="en-US" altLang="en-US" sz="2400" dirty="0"/>
          </a:p>
          <a:p>
            <a:pPr lvl="1">
              <a:lnSpc>
                <a:spcPct val="130000"/>
              </a:lnSpc>
              <a:spcBef>
                <a:spcPts val="600"/>
              </a:spcBef>
            </a:pPr>
            <a:r>
              <a:rPr lang="en-US" altLang="en-US" sz="2400" dirty="0"/>
              <a:t>Almost every major financial institution in the world is doing blockchain research at the moment, and 15% of banks are estimated to be using blockchain in 2017.</a:t>
            </a:r>
          </a:p>
        </p:txBody>
      </p:sp>
    </p:spTree>
    <p:extLst>
      <p:ext uri="{BB962C8B-B14F-4D97-AF65-F5344CB8AC3E}">
        <p14:creationId xmlns:p14="http://schemas.microsoft.com/office/powerpoint/2010/main" val="38796278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3580A4FD-D18A-4281-8303-403A2431009E}" type="slidenum">
              <a:rPr kumimoji="0" lang="en-US" sz="2400" b="0" i="0" u="none" strike="noStrike" kern="1200" cap="none" spc="0" normalizeH="0" baseline="0" noProof="0">
                <a:ln>
                  <a:noFill/>
                </a:ln>
                <a:solidFill>
                  <a:srgbClr val="000000"/>
                </a:solidFill>
                <a:effectLst/>
                <a:uLnTx/>
                <a:uFillTx/>
                <a:latin typeface="Times" panose="02020603050405020304" pitchFamily="18" charset="0"/>
                <a:ea typeface="+mn-ea"/>
                <a:cs typeface="Arial" panose="020B0604020202020204" pitchFamily="34" charset="0"/>
              </a:rPr>
              <a:pPr marL="0" marR="0" lvl="0" indent="0" algn="l" defTabSz="914400" rtl="0" eaLnBrk="0" fontAlgn="base" latinLnBrk="0" hangingPunct="0">
                <a:lnSpc>
                  <a:spcPct val="100000"/>
                </a:lnSpc>
                <a:spcBef>
                  <a:spcPct val="0"/>
                </a:spcBef>
                <a:spcAft>
                  <a:spcPct val="0"/>
                </a:spcAft>
                <a:buClrTx/>
                <a:buSzTx/>
                <a:buFontTx/>
                <a:buNone/>
                <a:tabLst/>
                <a:defRPr/>
              </a:pPr>
              <a:t>160</a:t>
            </a:fld>
            <a:endParaRPr kumimoji="0" lang="en-US" sz="24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sz="4000" dirty="0">
                <a:ln>
                  <a:noFill/>
                </a:ln>
                <a:solidFill>
                  <a:srgbClr val="C00000"/>
                </a:solidFill>
                <a:effectLst/>
              </a:rPr>
              <a:t>Why is it important for each business to be aware of emerging technologies</a:t>
            </a:r>
            <a:endParaRPr sz="4000" dirty="0">
              <a:ln>
                <a:noFill/>
              </a:ln>
              <a:effectLst/>
            </a:endParaRPr>
          </a:p>
        </p:txBody>
      </p:sp>
      <p:sp>
        <p:nvSpPr>
          <p:cNvPr id="7" name="TextBox 6"/>
          <p:cNvSpPr txBox="1"/>
          <p:nvPr/>
        </p:nvSpPr>
        <p:spPr>
          <a:xfrm>
            <a:off x="152400" y="1600200"/>
            <a:ext cx="8915400" cy="5041380"/>
          </a:xfrm>
          <a:prstGeom prst="rect">
            <a:avLst/>
          </a:prstGeom>
          <a:noFill/>
        </p:spPr>
        <p:txBody>
          <a:bodyPr wrap="square" rtlCol="0">
            <a:spAutoFit/>
          </a:bodyPr>
          <a:lstStyle/>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rPr>
              <a:t>To be competitive</a:t>
            </a: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Times" panose="02020603050405020304" pitchFamily="18" charset="0"/>
              <a:ea typeface="+mn-ea"/>
              <a:cs typeface="Arial" panose="020B0604020202020204" pitchFamily="34" charset="0"/>
            </a:endParaRP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0000"/>
                </a:solidFill>
                <a:effectLst/>
                <a:uLnTx/>
                <a:uFillTx/>
                <a:latin typeface="Times" panose="02020603050405020304" pitchFamily="18" charset="0"/>
                <a:ea typeface="+mn-ea"/>
                <a:cs typeface="Arial" panose="020B0604020202020204" pitchFamily="34" charset="0"/>
              </a:rPr>
              <a:t>If things go wrong, you will be held responsible</a:t>
            </a:r>
          </a:p>
          <a:p>
            <a:pPr marL="914400" marR="0" lvl="1"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FF0000"/>
                </a:solidFill>
                <a:effectLst/>
                <a:uLnTx/>
                <a:uFillTx/>
                <a:latin typeface="Times" panose="02020603050405020304" pitchFamily="18" charset="0"/>
                <a:ea typeface="+mn-ea"/>
                <a:cs typeface="Arial" panose="020B0604020202020204" pitchFamily="34" charset="0"/>
              </a:rPr>
              <a:t>Enron Example</a:t>
            </a: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rPr>
              <a:t>World is being more connected</a:t>
            </a:r>
          </a:p>
          <a:p>
            <a:pPr marL="914400" marR="0" lvl="1"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rPr>
              <a:t>You need to leverage that</a:t>
            </a:r>
          </a:p>
          <a:p>
            <a:pPr marL="914400" marR="0" lvl="1"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rPr>
              <a:t>IoT, e.g., car app</a:t>
            </a: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endParaRPr>
          </a:p>
          <a:p>
            <a:pPr marL="457200" marR="0" lvl="0" indent="-45720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imes" panose="02020603050405020304" pitchFamily="18" charset="0"/>
                <a:ea typeface="+mn-ea"/>
                <a:cs typeface="Arial" panose="020B0604020202020204" pitchFamily="34" charset="0"/>
              </a:rPr>
              <a:t>New business opportunities</a:t>
            </a:r>
          </a:p>
        </p:txBody>
      </p:sp>
    </p:spTree>
    <p:extLst>
      <p:ext uri="{BB962C8B-B14F-4D97-AF65-F5344CB8AC3E}">
        <p14:creationId xmlns:p14="http://schemas.microsoft.com/office/powerpoint/2010/main" val="250261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dirty="0">
                <a:solidFill>
                  <a:schemeClr val="tx1"/>
                </a:solidFill>
              </a:rPr>
              <a:t>History of Blockchain</a:t>
            </a:r>
            <a:endParaRPr lang="en-US" altLang="en-US" sz="3200" dirty="0">
              <a:solidFill>
                <a:schemeClr val="tx1"/>
              </a:solidFill>
            </a:endParaRPr>
          </a:p>
        </p:txBody>
      </p:sp>
      <p:sp>
        <p:nvSpPr>
          <p:cNvPr id="443395" name="Rectangle 3"/>
          <p:cNvSpPr>
            <a:spLocks noGrp="1" noChangeArrowheads="1"/>
          </p:cNvSpPr>
          <p:nvPr>
            <p:ph type="body" idx="1"/>
          </p:nvPr>
        </p:nvSpPr>
        <p:spPr>
          <a:xfrm>
            <a:off x="0" y="838200"/>
            <a:ext cx="9144000" cy="2743200"/>
          </a:xfrm>
          <a:solidFill>
            <a:schemeClr val="bg1"/>
          </a:solidFill>
        </p:spPr>
        <p:txBody>
          <a:bodyPr/>
          <a:lstStyle/>
          <a:p>
            <a:pPr marL="457200" indent="-457200">
              <a:lnSpc>
                <a:spcPct val="130000"/>
              </a:lnSpc>
              <a:spcBef>
                <a:spcPts val="600"/>
              </a:spcBef>
              <a:buAutoNum type="arabicPeriod" startAt="3"/>
            </a:pPr>
            <a:r>
              <a:rPr lang="en-US" altLang="en-US" sz="3600" dirty="0"/>
              <a:t>The third innovation was called the </a:t>
            </a:r>
            <a:r>
              <a:rPr lang="en-US" altLang="en-US" sz="3600" b="1" dirty="0">
                <a:solidFill>
                  <a:srgbClr val="FF0000"/>
                </a:solidFill>
              </a:rPr>
              <a:t>smart contract</a:t>
            </a:r>
            <a:endParaRPr lang="en-US" altLang="en-US" sz="1800" b="1" dirty="0">
              <a:solidFill>
                <a:srgbClr val="FF0000"/>
              </a:solidFill>
            </a:endParaRPr>
          </a:p>
          <a:p>
            <a:pPr marL="0" indent="0">
              <a:lnSpc>
                <a:spcPct val="130000"/>
              </a:lnSpc>
              <a:spcBef>
                <a:spcPts val="600"/>
              </a:spcBef>
              <a:buNone/>
            </a:pPr>
            <a:r>
              <a:rPr lang="en-US" altLang="en-US" sz="1800" b="1" dirty="0">
                <a:solidFill>
                  <a:srgbClr val="FF0000"/>
                </a:solidFill>
              </a:rPr>
              <a:t> </a:t>
            </a:r>
          </a:p>
          <a:p>
            <a:pPr lvl="1">
              <a:lnSpc>
                <a:spcPct val="130000"/>
              </a:lnSpc>
              <a:spcBef>
                <a:spcPts val="600"/>
              </a:spcBef>
            </a:pPr>
            <a:r>
              <a:rPr lang="en-US" altLang="en-US" dirty="0"/>
              <a:t>Embodied in a second-generation blockchain system called </a:t>
            </a:r>
            <a:r>
              <a:rPr lang="en-US" altLang="en-US" b="1" u="sng" dirty="0"/>
              <a:t>ethereum</a:t>
            </a:r>
          </a:p>
          <a:p>
            <a:pPr marL="457200" lvl="1" indent="0">
              <a:lnSpc>
                <a:spcPct val="130000"/>
              </a:lnSpc>
              <a:spcBef>
                <a:spcPts val="600"/>
              </a:spcBef>
              <a:buNone/>
            </a:pPr>
            <a:endParaRPr lang="en-US" altLang="en-US" b="1" u="sng" dirty="0"/>
          </a:p>
          <a:p>
            <a:pPr lvl="1">
              <a:lnSpc>
                <a:spcPct val="130000"/>
              </a:lnSpc>
              <a:spcBef>
                <a:spcPts val="600"/>
              </a:spcBef>
            </a:pPr>
            <a:r>
              <a:rPr lang="en-US" altLang="en-US" dirty="0"/>
              <a:t>The ethereum smart contract platform now has a market cap of around a billion dollars, with hundreds of projects headed toward the market.</a:t>
            </a:r>
          </a:p>
        </p:txBody>
      </p:sp>
    </p:spTree>
    <p:extLst>
      <p:ext uri="{BB962C8B-B14F-4D97-AF65-F5344CB8AC3E}">
        <p14:creationId xmlns:p14="http://schemas.microsoft.com/office/powerpoint/2010/main" val="2689402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chemeClr val="tx1"/>
                </a:solidFill>
              </a:rPr>
              <a:t>Smart Contracts</a:t>
            </a:r>
            <a:endParaRPr lang="en-US" altLang="en-US" sz="4000" dirty="0">
              <a:solidFill>
                <a:schemeClr val="tx1"/>
              </a:solidFill>
            </a:endParaRPr>
          </a:p>
        </p:txBody>
      </p:sp>
      <p:sp>
        <p:nvSpPr>
          <p:cNvPr id="443395" name="Rectangle 3"/>
          <p:cNvSpPr>
            <a:spLocks noGrp="1" noChangeArrowheads="1"/>
          </p:cNvSpPr>
          <p:nvPr>
            <p:ph type="body" idx="1"/>
          </p:nvPr>
        </p:nvSpPr>
        <p:spPr>
          <a:xfrm>
            <a:off x="0" y="652462"/>
            <a:ext cx="9144000" cy="5900738"/>
          </a:xfrm>
          <a:solidFill>
            <a:schemeClr val="bg1"/>
          </a:solidFill>
        </p:spPr>
        <p:txBody>
          <a:bodyPr/>
          <a:lstStyle/>
          <a:p>
            <a:pPr>
              <a:lnSpc>
                <a:spcPct val="105000"/>
              </a:lnSpc>
              <a:spcBef>
                <a:spcPts val="600"/>
              </a:spcBef>
              <a:buFont typeface="+mj-lt"/>
              <a:buAutoNum type="arabicPeriod"/>
            </a:pPr>
            <a:r>
              <a:rPr lang="en-US" altLang="en-US" sz="2000" dirty="0"/>
              <a:t>In 1994, Nick Szabo, a legal scholar, and cryptographer, realized that the decentralized ledger could be used for </a:t>
            </a:r>
            <a:r>
              <a:rPr lang="en-US" altLang="en-US" sz="2000" u="sng" dirty="0">
                <a:solidFill>
                  <a:srgbClr val="FF0000"/>
                </a:solidFill>
              </a:rPr>
              <a:t>smart contracts</a:t>
            </a:r>
            <a:r>
              <a:rPr lang="en-US" altLang="en-US" sz="2000" dirty="0"/>
              <a:t>. </a:t>
            </a:r>
          </a:p>
          <a:p>
            <a:pPr lvl="1">
              <a:lnSpc>
                <a:spcPct val="105000"/>
              </a:lnSpc>
              <a:spcBef>
                <a:spcPts val="600"/>
              </a:spcBef>
            </a:pPr>
            <a:r>
              <a:rPr lang="en-US" altLang="en-US" sz="1600" dirty="0"/>
              <a:t>Also called self-executing contracts.</a:t>
            </a:r>
          </a:p>
          <a:p>
            <a:pPr lvl="1">
              <a:lnSpc>
                <a:spcPct val="105000"/>
              </a:lnSpc>
              <a:spcBef>
                <a:spcPts val="600"/>
              </a:spcBef>
            </a:pPr>
            <a:r>
              <a:rPr lang="en-US" altLang="en-US" sz="1600" dirty="0"/>
              <a:t>In this format, contracts could be converted to computer code, stored and replicated on the system and supervised by the network of computers that run the blockchain. </a:t>
            </a:r>
          </a:p>
          <a:p>
            <a:pPr lvl="1">
              <a:lnSpc>
                <a:spcPct val="105000"/>
              </a:lnSpc>
              <a:spcBef>
                <a:spcPts val="600"/>
              </a:spcBef>
            </a:pPr>
            <a:r>
              <a:rPr lang="en-US" altLang="en-US" sz="1600" dirty="0"/>
              <a:t>This would also result in ledger feedback such as transferring money and receiving the product or service.</a:t>
            </a:r>
          </a:p>
          <a:p>
            <a:pPr>
              <a:lnSpc>
                <a:spcPct val="105000"/>
              </a:lnSpc>
              <a:spcBef>
                <a:spcPts val="600"/>
              </a:spcBef>
              <a:buFont typeface="+mj-lt"/>
              <a:buAutoNum type="arabicPeriod"/>
            </a:pPr>
            <a:r>
              <a:rPr lang="en-US" altLang="en-US" sz="2000" dirty="0"/>
              <a:t>Smart contracts help you exchange money, property, shares, or anything of value in a transparent, conflict-free way while avoiding the services of a middleman.</a:t>
            </a:r>
          </a:p>
          <a:p>
            <a:pPr>
              <a:lnSpc>
                <a:spcPct val="105000"/>
              </a:lnSpc>
              <a:spcBef>
                <a:spcPts val="600"/>
              </a:spcBef>
              <a:buFont typeface="+mj-lt"/>
              <a:buAutoNum type="arabicPeriod"/>
            </a:pPr>
            <a:r>
              <a:rPr lang="en-US" altLang="en-US" sz="2000" dirty="0">
                <a:solidFill>
                  <a:srgbClr val="000099"/>
                </a:solidFill>
              </a:rPr>
              <a:t>The best way to describe smart contracts is to compare the technology to a vending machine. </a:t>
            </a:r>
          </a:p>
          <a:p>
            <a:pPr lvl="1">
              <a:lnSpc>
                <a:spcPct val="105000"/>
              </a:lnSpc>
              <a:spcBef>
                <a:spcPts val="600"/>
              </a:spcBef>
            </a:pPr>
            <a:r>
              <a:rPr lang="en-US" altLang="en-US" sz="1600" dirty="0">
                <a:solidFill>
                  <a:srgbClr val="000099"/>
                </a:solidFill>
              </a:rPr>
              <a:t>Ordinarily, you would go to a lawyer or a notary, pay them, and wait while you get the document. </a:t>
            </a:r>
          </a:p>
          <a:p>
            <a:pPr lvl="1">
              <a:lnSpc>
                <a:spcPct val="105000"/>
              </a:lnSpc>
              <a:spcBef>
                <a:spcPts val="600"/>
              </a:spcBef>
            </a:pPr>
            <a:r>
              <a:rPr lang="en-US" altLang="en-US" sz="1600" dirty="0">
                <a:solidFill>
                  <a:srgbClr val="000099"/>
                </a:solidFill>
              </a:rPr>
              <a:t>With smart contracts, you simply drop a bitcoin into the vending machine (i.e., ledger), and your escrow, driver’s license, or whatever drops into your account. </a:t>
            </a:r>
          </a:p>
          <a:p>
            <a:pPr lvl="1">
              <a:lnSpc>
                <a:spcPct val="105000"/>
              </a:lnSpc>
              <a:spcBef>
                <a:spcPts val="600"/>
              </a:spcBef>
            </a:pPr>
            <a:r>
              <a:rPr lang="en-US" altLang="en-US" sz="1600" dirty="0">
                <a:solidFill>
                  <a:srgbClr val="000099"/>
                </a:solidFill>
              </a:rPr>
              <a:t>More so, smart contracts not only define the rules and penalties around an agreement in the same way that a traditional contract does, but also automatically enforce those obligations.</a:t>
            </a:r>
          </a:p>
          <a:p>
            <a:pPr marL="457200" indent="-457200">
              <a:lnSpc>
                <a:spcPct val="105000"/>
              </a:lnSpc>
              <a:spcBef>
                <a:spcPts val="600"/>
              </a:spcBef>
              <a:buFont typeface="+mj-lt"/>
              <a:buAutoNum type="arabicPeriod"/>
            </a:pPr>
            <a:r>
              <a:rPr lang="en-US" altLang="en-US" sz="2000" dirty="0">
                <a:solidFill>
                  <a:srgbClr val="C00000"/>
                </a:solidFill>
              </a:rPr>
              <a:t>In 2015, the Depository Trust &amp; Clearing Corp. (DTCC) used a blockchain ledger to process more than $1.5 quadrillion worth of securities, representing 345 million transactions.</a:t>
            </a:r>
          </a:p>
          <a:p>
            <a:pPr lvl="1">
              <a:lnSpc>
                <a:spcPct val="105000"/>
              </a:lnSpc>
              <a:spcBef>
                <a:spcPts val="600"/>
              </a:spcBef>
            </a:pPr>
            <a:endParaRPr lang="en-US" altLang="en-US" sz="1600" dirty="0"/>
          </a:p>
        </p:txBody>
      </p:sp>
    </p:spTree>
    <p:extLst>
      <p:ext uri="{BB962C8B-B14F-4D97-AF65-F5344CB8AC3E}">
        <p14:creationId xmlns:p14="http://schemas.microsoft.com/office/powerpoint/2010/main" val="132986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339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33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339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339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3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33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F73FCEB7-CD02-4399-BA74-12D9191D6F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E5A85F6-6DBB-49F4-8CD7-C3720B808890}"/>
              </a:ext>
            </a:extLst>
          </p:cNvPr>
          <p:cNvPicPr/>
          <p:nvPr/>
        </p:nvPicPr>
        <p:blipFill>
          <a:blip r:embed="rId2"/>
          <a:stretch/>
        </p:blipFill>
        <p:spPr>
          <a:xfrm>
            <a:off x="3865367" y="1453627"/>
            <a:ext cx="4915159" cy="3956703"/>
          </a:xfrm>
          <a:prstGeom prst="rect">
            <a:avLst/>
          </a:prstGeom>
        </p:spPr>
      </p:pic>
      <p:sp>
        <p:nvSpPr>
          <p:cNvPr id="15"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4" y="1098133"/>
            <a:ext cx="3249230" cy="4634664"/>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3344" y="3789950"/>
            <a:ext cx="1940093"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81F783F-8CF8-427C-86EA-C5A5F05FC907}"/>
              </a:ext>
            </a:extLst>
          </p:cNvPr>
          <p:cNvSpPr>
            <a:spLocks noGrp="1"/>
          </p:cNvSpPr>
          <p:nvPr>
            <p:ph type="title"/>
          </p:nvPr>
        </p:nvSpPr>
        <p:spPr>
          <a:xfrm>
            <a:off x="505678" y="1543051"/>
            <a:ext cx="2743200" cy="2165684"/>
          </a:xfrm>
        </p:spPr>
        <p:txBody>
          <a:bodyPr vert="horz" lIns="68580" tIns="34290" rIns="68580" bIns="34290" rtlCol="0" anchor="b">
            <a:normAutofit/>
          </a:bodyPr>
          <a:lstStyle/>
          <a:p>
            <a:pPr algn="ctr"/>
            <a:r>
              <a:rPr lang="en-US" sz="3600" dirty="0">
                <a:solidFill>
                  <a:srgbClr val="FFFFFF"/>
                </a:solidFill>
              </a:rPr>
              <a:t>What is a Smart Contract ?</a:t>
            </a:r>
          </a:p>
        </p:txBody>
      </p:sp>
      <p:pic>
        <p:nvPicPr>
          <p:cNvPr id="10" name="Picture 9">
            <a:extLst>
              <a:ext uri="{FF2B5EF4-FFF2-40B4-BE49-F238E27FC236}">
                <a16:creationId xmlns:a16="http://schemas.microsoft.com/office/drawing/2014/main" id="{58C33A8F-373D-4261-85B0-678E94B1960C}"/>
              </a:ext>
            </a:extLst>
          </p:cNvPr>
          <p:cNvPicPr>
            <a:picLocks noChangeAspect="1"/>
          </p:cNvPicPr>
          <p:nvPr/>
        </p:nvPicPr>
        <p:blipFill>
          <a:blip r:embed="rId3"/>
          <a:stretch>
            <a:fillRect/>
          </a:stretch>
        </p:blipFill>
        <p:spPr>
          <a:xfrm>
            <a:off x="598922" y="1847105"/>
            <a:ext cx="342900" cy="835819"/>
          </a:xfrm>
          <a:prstGeom prst="rect">
            <a:avLst/>
          </a:prstGeom>
        </p:spPr>
      </p:pic>
    </p:spTree>
    <p:extLst>
      <p:ext uri="{BB962C8B-B14F-4D97-AF65-F5344CB8AC3E}">
        <p14:creationId xmlns:p14="http://schemas.microsoft.com/office/powerpoint/2010/main" val="370613452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1143000"/>
          </a:xfrm>
        </p:spPr>
        <p:txBody>
          <a:bodyPr/>
          <a:lstStyle/>
          <a:p>
            <a:r>
              <a:rPr lang="en-US" sz="4000" dirty="0"/>
              <a:t>Blockchain and Disruptive Technologies</a:t>
            </a:r>
          </a:p>
        </p:txBody>
      </p:sp>
      <p:sp>
        <p:nvSpPr>
          <p:cNvPr id="3" name="Content Placeholder 2"/>
          <p:cNvSpPr>
            <a:spLocks noGrp="1"/>
          </p:cNvSpPr>
          <p:nvPr>
            <p:ph idx="1"/>
          </p:nvPr>
        </p:nvSpPr>
        <p:spPr>
          <a:xfrm>
            <a:off x="304800" y="1066800"/>
            <a:ext cx="8229600" cy="4114800"/>
          </a:xfrm>
        </p:spPr>
        <p:txBody>
          <a:bodyPr/>
          <a:lstStyle/>
          <a:p>
            <a:pPr>
              <a:lnSpc>
                <a:spcPct val="150000"/>
              </a:lnSpc>
            </a:pPr>
            <a:r>
              <a:rPr lang="en-US" dirty="0">
                <a:solidFill>
                  <a:srgbClr val="336600"/>
                </a:solidFill>
              </a:rPr>
              <a:t>Blockchain </a:t>
            </a:r>
          </a:p>
          <a:p>
            <a:pPr>
              <a:lnSpc>
                <a:spcPct val="150000"/>
              </a:lnSpc>
            </a:pPr>
            <a:r>
              <a:rPr lang="en-US" dirty="0">
                <a:solidFill>
                  <a:srgbClr val="C00000"/>
                </a:solidFill>
              </a:rPr>
              <a:t>FinTech</a:t>
            </a:r>
          </a:p>
          <a:p>
            <a:pPr>
              <a:lnSpc>
                <a:spcPct val="150000"/>
              </a:lnSpc>
            </a:pPr>
            <a:r>
              <a:rPr lang="en-US" dirty="0">
                <a:solidFill>
                  <a:srgbClr val="FF0000"/>
                </a:solidFill>
              </a:rPr>
              <a:t>Chatbots</a:t>
            </a:r>
          </a:p>
          <a:p>
            <a:pPr>
              <a:lnSpc>
                <a:spcPct val="150000"/>
              </a:lnSpc>
            </a:pPr>
            <a:r>
              <a:rPr lang="en-US" altLang="en-US" dirty="0">
                <a:solidFill>
                  <a:srgbClr val="336600"/>
                </a:solidFill>
              </a:rPr>
              <a:t>Autonomous Vehicles</a:t>
            </a:r>
            <a:endParaRPr lang="en-US" dirty="0">
              <a:solidFill>
                <a:srgbClr val="336600"/>
              </a:solidFill>
            </a:endParaRPr>
          </a:p>
          <a:p>
            <a:pPr>
              <a:lnSpc>
                <a:spcPct val="150000"/>
              </a:lnSpc>
            </a:pPr>
            <a:r>
              <a:rPr lang="en-US" dirty="0">
                <a:solidFill>
                  <a:srgbClr val="FF0000"/>
                </a:solidFill>
              </a:rPr>
              <a:t>Artificial Intelligence/Machine Learning/Deep Learning/Internet of Things (IoT)</a:t>
            </a:r>
          </a:p>
          <a:p>
            <a:pPr>
              <a:lnSpc>
                <a:spcPct val="150000"/>
              </a:lnSpc>
            </a:pPr>
            <a:r>
              <a:rPr lang="en-US" dirty="0">
                <a:solidFill>
                  <a:srgbClr val="FF0000"/>
                </a:solidFill>
              </a:rPr>
              <a:t>Industry 4.0</a:t>
            </a:r>
          </a:p>
        </p:txBody>
      </p:sp>
    </p:spTree>
    <p:extLst>
      <p:ext uri="{BB962C8B-B14F-4D97-AF65-F5344CB8AC3E}">
        <p14:creationId xmlns:p14="http://schemas.microsoft.com/office/powerpoint/2010/main" val="217907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chemeClr val="tx1"/>
                </a:solidFill>
              </a:rPr>
              <a:t>Smart Contracts</a:t>
            </a:r>
            <a:endParaRPr lang="en-US" altLang="en-US" sz="4000" dirty="0">
              <a:solidFill>
                <a:schemeClr val="tx1"/>
              </a:solidFill>
            </a:endParaRPr>
          </a:p>
        </p:txBody>
      </p:sp>
      <p:pic>
        <p:nvPicPr>
          <p:cNvPr id="2050" name="Picture 2" descr="What is a smart contra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0" y="803948"/>
            <a:ext cx="9101910" cy="64350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6858000" y="838200"/>
            <a:ext cx="22098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Tree>
    <p:extLst>
      <p:ext uri="{BB962C8B-B14F-4D97-AF65-F5344CB8AC3E}">
        <p14:creationId xmlns:p14="http://schemas.microsoft.com/office/powerpoint/2010/main" val="166185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858000" y="838200"/>
            <a:ext cx="22098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
        <p:nvSpPr>
          <p:cNvPr id="2" name="Title 1"/>
          <p:cNvSpPr>
            <a:spLocks noGrp="1"/>
          </p:cNvSpPr>
          <p:nvPr>
            <p:ph type="title"/>
          </p:nvPr>
        </p:nvSpPr>
        <p:spPr/>
        <p:txBody>
          <a:bodyPr/>
          <a:lstStyle/>
          <a:p>
            <a:endParaRPr lang="en-US" dirty="0"/>
          </a:p>
        </p:txBody>
      </p:sp>
      <p:pic>
        <p:nvPicPr>
          <p:cNvPr id="3074" name="Picture 2" descr="Smart Contracts: The Blockchain Technology That Will Replace Law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0"/>
            <a:ext cx="9169400" cy="68770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6858000" y="228600"/>
            <a:ext cx="22098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Tree>
    <p:extLst>
      <p:ext uri="{BB962C8B-B14F-4D97-AF65-F5344CB8AC3E}">
        <p14:creationId xmlns:p14="http://schemas.microsoft.com/office/powerpoint/2010/main" val="346650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Shape3">
            <a:extLst>
              <a:ext uri="{FF2B5EF4-FFF2-40B4-BE49-F238E27FC236}">
                <a16:creationId xmlns:a16="http://schemas.microsoft.com/office/drawing/2014/main" id="{48501962-771C-404B-A246-062097208743}"/>
              </a:ext>
            </a:extLst>
          </p:cNvPr>
          <p:cNvPicPr>
            <a:picLocks noChangeAspect="1"/>
          </p:cNvPicPr>
          <p:nvPr/>
        </p:nvPicPr>
        <p:blipFill>
          <a:blip r:embed="rId2"/>
          <a:stretch/>
        </p:blipFill>
        <p:spPr>
          <a:xfrm>
            <a:off x="3685451" y="1220724"/>
            <a:ext cx="5252390" cy="4434602"/>
          </a:xfrm>
          <a:prstGeom prst="rect">
            <a:avLst/>
          </a:prstGeom>
          <a:effectLst/>
        </p:spPr>
      </p:pic>
      <p:sp>
        <p:nvSpPr>
          <p:cNvPr id="2" name="Title 1">
            <a:extLst>
              <a:ext uri="{FF2B5EF4-FFF2-40B4-BE49-F238E27FC236}">
                <a16:creationId xmlns:a16="http://schemas.microsoft.com/office/drawing/2014/main" id="{774702BC-94B8-498A-9959-470CC2370488}"/>
              </a:ext>
            </a:extLst>
          </p:cNvPr>
          <p:cNvSpPr>
            <a:spLocks noGrp="1"/>
          </p:cNvSpPr>
          <p:nvPr>
            <p:ph type="title"/>
          </p:nvPr>
        </p:nvSpPr>
        <p:spPr>
          <a:xfrm>
            <a:off x="486697" y="983972"/>
            <a:ext cx="2629121" cy="1216741"/>
          </a:xfrm>
        </p:spPr>
        <p:txBody>
          <a:bodyPr>
            <a:normAutofit fontScale="90000"/>
          </a:bodyPr>
          <a:lstStyle/>
          <a:p>
            <a:r>
              <a:rPr lang="en-US" sz="2775" dirty="0"/>
              <a:t>Traditional Contract : An overview</a:t>
            </a:r>
          </a:p>
        </p:txBody>
      </p:sp>
      <p:sp>
        <p:nvSpPr>
          <p:cNvPr id="3" name="Content Placeholder 2">
            <a:extLst>
              <a:ext uri="{FF2B5EF4-FFF2-40B4-BE49-F238E27FC236}">
                <a16:creationId xmlns:a16="http://schemas.microsoft.com/office/drawing/2014/main" id="{578669B0-A532-4DF5-8678-ECE16EE23A77}"/>
              </a:ext>
            </a:extLst>
          </p:cNvPr>
          <p:cNvSpPr>
            <a:spLocks noGrp="1"/>
          </p:cNvSpPr>
          <p:nvPr>
            <p:ph idx="1"/>
          </p:nvPr>
        </p:nvSpPr>
        <p:spPr>
          <a:xfrm>
            <a:off x="486698" y="2686051"/>
            <a:ext cx="2629121" cy="2839064"/>
          </a:xfrm>
        </p:spPr>
        <p:txBody>
          <a:bodyPr>
            <a:normAutofit/>
          </a:bodyPr>
          <a:lstStyle/>
          <a:p>
            <a:pPr marL="0" indent="0">
              <a:buNone/>
            </a:pPr>
            <a:r>
              <a:rPr lang="en-US" sz="1800" b="1" dirty="0"/>
              <a:t>If Bob and Alice don’t know and don’t trust each other, they usually need a trusted third party to serve as an intermediary to verify transactions and enforce them</a:t>
            </a:r>
            <a:r>
              <a:rPr lang="en-US" sz="1500" b="1" dirty="0"/>
              <a:t>. </a:t>
            </a:r>
            <a:endParaRPr lang="en-US" sz="1500" dirty="0"/>
          </a:p>
          <a:p>
            <a:pPr marL="0" indent="0">
              <a:buNone/>
            </a:pPr>
            <a:endParaRPr lang="en-US" sz="1500" dirty="0"/>
          </a:p>
        </p:txBody>
      </p:sp>
      <p:pic>
        <p:nvPicPr>
          <p:cNvPr id="5" name="Picture 4">
            <a:extLst>
              <a:ext uri="{FF2B5EF4-FFF2-40B4-BE49-F238E27FC236}">
                <a16:creationId xmlns:a16="http://schemas.microsoft.com/office/drawing/2014/main" id="{07B02AC0-DFAD-49E0-BEC2-AE787EAF47B1}"/>
              </a:ext>
            </a:extLst>
          </p:cNvPr>
          <p:cNvPicPr>
            <a:picLocks noChangeAspect="1"/>
          </p:cNvPicPr>
          <p:nvPr/>
        </p:nvPicPr>
        <p:blipFill>
          <a:blip r:embed="rId3"/>
          <a:stretch>
            <a:fillRect/>
          </a:stretch>
        </p:blipFill>
        <p:spPr>
          <a:xfrm>
            <a:off x="191696" y="914511"/>
            <a:ext cx="342930" cy="836749"/>
          </a:xfrm>
          <a:prstGeom prst="rect">
            <a:avLst/>
          </a:prstGeom>
        </p:spPr>
      </p:pic>
    </p:spTree>
    <p:extLst>
      <p:ext uri="{BB962C8B-B14F-4D97-AF65-F5344CB8AC3E}">
        <p14:creationId xmlns:p14="http://schemas.microsoft.com/office/powerpoint/2010/main" val="123472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4">
            <a:extLst>
              <a:ext uri="{FF2B5EF4-FFF2-40B4-BE49-F238E27FC236}">
                <a16:creationId xmlns:a16="http://schemas.microsoft.com/office/drawing/2014/main" id="{9D7F3B82-C2EA-4B07-9267-C8130E1C2FE0}"/>
              </a:ext>
            </a:extLst>
          </p:cNvPr>
          <p:cNvPicPr>
            <a:picLocks noChangeAspect="1"/>
          </p:cNvPicPr>
          <p:nvPr/>
        </p:nvPicPr>
        <p:blipFill>
          <a:blip r:embed="rId2"/>
          <a:stretch/>
        </p:blipFill>
        <p:spPr>
          <a:xfrm>
            <a:off x="4083485" y="865684"/>
            <a:ext cx="4456322" cy="5014469"/>
          </a:xfrm>
          <a:prstGeom prst="rect">
            <a:avLst/>
          </a:prstGeom>
          <a:effectLst/>
        </p:spPr>
      </p:pic>
      <p:sp>
        <p:nvSpPr>
          <p:cNvPr id="2" name="Title 1">
            <a:extLst>
              <a:ext uri="{FF2B5EF4-FFF2-40B4-BE49-F238E27FC236}">
                <a16:creationId xmlns:a16="http://schemas.microsoft.com/office/drawing/2014/main" id="{F5D572C9-7C6D-4605-8E8D-162C9ABCEA45}"/>
              </a:ext>
            </a:extLst>
          </p:cNvPr>
          <p:cNvSpPr>
            <a:spLocks noGrp="1"/>
          </p:cNvSpPr>
          <p:nvPr>
            <p:ph type="title"/>
          </p:nvPr>
        </p:nvSpPr>
        <p:spPr>
          <a:xfrm>
            <a:off x="486697" y="1329200"/>
            <a:ext cx="2629121" cy="1216741"/>
          </a:xfrm>
        </p:spPr>
        <p:txBody>
          <a:bodyPr>
            <a:normAutofit fontScale="90000"/>
          </a:bodyPr>
          <a:lstStyle/>
          <a:p>
            <a:r>
              <a:rPr lang="en-US" sz="2775" dirty="0"/>
              <a:t>What changes with Blockchain (Smart Contract)</a:t>
            </a:r>
          </a:p>
        </p:txBody>
      </p:sp>
      <p:sp>
        <p:nvSpPr>
          <p:cNvPr id="3" name="Content Placeholder 2">
            <a:extLst>
              <a:ext uri="{FF2B5EF4-FFF2-40B4-BE49-F238E27FC236}">
                <a16:creationId xmlns:a16="http://schemas.microsoft.com/office/drawing/2014/main" id="{4EEB1D51-D7A4-4786-8E52-93E058D84690}"/>
              </a:ext>
            </a:extLst>
          </p:cNvPr>
          <p:cNvSpPr>
            <a:spLocks noGrp="1"/>
          </p:cNvSpPr>
          <p:nvPr>
            <p:ph idx="1"/>
          </p:nvPr>
        </p:nvSpPr>
        <p:spPr>
          <a:xfrm>
            <a:off x="486698" y="2686051"/>
            <a:ext cx="2629121" cy="2839064"/>
          </a:xfrm>
        </p:spPr>
        <p:txBody>
          <a:bodyPr>
            <a:normAutofit/>
          </a:bodyPr>
          <a:lstStyle/>
          <a:p>
            <a:pPr marL="0" indent="0">
              <a:buNone/>
            </a:pPr>
            <a:r>
              <a:rPr lang="en-US" sz="1500" b="1" dirty="0"/>
              <a:t>On the Blockchain, a smart contract could be used to define all the rules of a valid care sale. If Alice wanted to buy the car from Bob using a smart contract on the Blockchain, the transaction would be verified by each node in the Blockchain Network to see if Bob is the owner of the car and if Alice has enough money to pay Bob</a:t>
            </a:r>
            <a:endParaRPr lang="en-US" sz="1500" dirty="0"/>
          </a:p>
          <a:p>
            <a:endParaRPr lang="en-US" sz="1500" dirty="0"/>
          </a:p>
        </p:txBody>
      </p:sp>
      <p:pic>
        <p:nvPicPr>
          <p:cNvPr id="5" name="Picture 4">
            <a:extLst>
              <a:ext uri="{FF2B5EF4-FFF2-40B4-BE49-F238E27FC236}">
                <a16:creationId xmlns:a16="http://schemas.microsoft.com/office/drawing/2014/main" id="{74391053-BB51-4F0C-86E3-1B606263F6B3}"/>
              </a:ext>
            </a:extLst>
          </p:cNvPr>
          <p:cNvPicPr>
            <a:picLocks noChangeAspect="1"/>
          </p:cNvPicPr>
          <p:nvPr/>
        </p:nvPicPr>
        <p:blipFill>
          <a:blip r:embed="rId3"/>
          <a:stretch>
            <a:fillRect/>
          </a:stretch>
        </p:blipFill>
        <p:spPr>
          <a:xfrm>
            <a:off x="245665" y="1220725"/>
            <a:ext cx="295229" cy="720359"/>
          </a:xfrm>
          <a:prstGeom prst="rect">
            <a:avLst/>
          </a:prstGeom>
        </p:spPr>
      </p:pic>
    </p:spTree>
    <p:extLst>
      <p:ext uri="{BB962C8B-B14F-4D97-AF65-F5344CB8AC3E}">
        <p14:creationId xmlns:p14="http://schemas.microsoft.com/office/powerpoint/2010/main" val="959382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rgbClr val="FF0000"/>
                </a:solidFill>
              </a:rPr>
              <a:t>Smart Contracts</a:t>
            </a:r>
            <a:endParaRPr lang="en-US" altLang="en-US" sz="4000" dirty="0">
              <a:solidFill>
                <a:srgbClr val="FF0000"/>
              </a:solidFill>
            </a:endParaRPr>
          </a:p>
        </p:txBody>
      </p:sp>
      <p:pic>
        <p:nvPicPr>
          <p:cNvPr id="3" name="ZE2HxTmxfrI"/>
          <p:cNvPicPr>
            <a:picLocks noGrp="1" noRot="1" noChangeAspect="1"/>
          </p:cNvPicPr>
          <p:nvPr>
            <p:ph idx="1"/>
            <a:videoFile r:link="rId1"/>
          </p:nvPr>
        </p:nvPicPr>
        <p:blipFill>
          <a:blip r:embed="rId4"/>
          <a:stretch>
            <a:fillRect/>
          </a:stretch>
        </p:blipFill>
        <p:spPr>
          <a:xfrm>
            <a:off x="101600" y="1143000"/>
            <a:ext cx="8966200" cy="5043488"/>
          </a:xfrm>
          <a:prstGeom prst="rect">
            <a:avLst/>
          </a:prstGeom>
        </p:spPr>
      </p:pic>
    </p:spTree>
    <p:extLst>
      <p:ext uri="{BB962C8B-B14F-4D97-AF65-F5344CB8AC3E}">
        <p14:creationId xmlns:p14="http://schemas.microsoft.com/office/powerpoint/2010/main" val="126265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rgbClr val="FF0000"/>
                </a:solidFill>
              </a:rPr>
              <a:t>Problems with Smart Contracts</a:t>
            </a:r>
            <a:endParaRPr lang="en-US" altLang="en-US" sz="4000" dirty="0">
              <a:solidFill>
                <a:srgbClr val="FF0000"/>
              </a:solidFill>
            </a:endParaRPr>
          </a:p>
        </p:txBody>
      </p:sp>
      <p:sp>
        <p:nvSpPr>
          <p:cNvPr id="443395" name="Rectangle 3"/>
          <p:cNvSpPr>
            <a:spLocks noGrp="1" noChangeArrowheads="1"/>
          </p:cNvSpPr>
          <p:nvPr>
            <p:ph type="body" idx="1"/>
          </p:nvPr>
        </p:nvSpPr>
        <p:spPr>
          <a:xfrm>
            <a:off x="0" y="685800"/>
            <a:ext cx="9144000" cy="5562600"/>
          </a:xfrm>
          <a:solidFill>
            <a:schemeClr val="bg1"/>
          </a:solidFill>
        </p:spPr>
        <p:txBody>
          <a:bodyPr/>
          <a:lstStyle/>
          <a:p>
            <a:pPr>
              <a:lnSpc>
                <a:spcPct val="120000"/>
              </a:lnSpc>
              <a:spcBef>
                <a:spcPts val="600"/>
              </a:spcBef>
            </a:pPr>
            <a:r>
              <a:rPr lang="en-US" altLang="en-US" sz="2800" dirty="0"/>
              <a:t>Smart contracts are far from perfect. </a:t>
            </a:r>
          </a:p>
          <a:p>
            <a:pPr lvl="1">
              <a:lnSpc>
                <a:spcPct val="120000"/>
              </a:lnSpc>
              <a:spcBef>
                <a:spcPts val="600"/>
              </a:spcBef>
            </a:pPr>
            <a:r>
              <a:rPr lang="en-US" altLang="en-US" sz="2000" dirty="0"/>
              <a:t>What if bugs get in the code? </a:t>
            </a:r>
          </a:p>
          <a:p>
            <a:pPr lvl="1">
              <a:lnSpc>
                <a:spcPct val="120000"/>
              </a:lnSpc>
              <a:spcBef>
                <a:spcPts val="600"/>
              </a:spcBef>
            </a:pPr>
            <a:r>
              <a:rPr lang="en-US" altLang="en-US" sz="2000" dirty="0"/>
              <a:t>Or how should governments regulate such contracts? </a:t>
            </a:r>
          </a:p>
          <a:p>
            <a:pPr lvl="1">
              <a:lnSpc>
                <a:spcPct val="120000"/>
              </a:lnSpc>
              <a:spcBef>
                <a:spcPts val="600"/>
              </a:spcBef>
            </a:pPr>
            <a:r>
              <a:rPr lang="en-US" altLang="en-US" sz="2000" dirty="0"/>
              <a:t>Or, how would governments tax these smart contract transactions? </a:t>
            </a:r>
            <a:endParaRPr lang="en-US" altLang="en-US" dirty="0"/>
          </a:p>
          <a:p>
            <a:pPr>
              <a:lnSpc>
                <a:spcPct val="120000"/>
              </a:lnSpc>
              <a:spcBef>
                <a:spcPts val="600"/>
              </a:spcBef>
            </a:pPr>
            <a:r>
              <a:rPr lang="en-US" altLang="en-US" sz="2800" dirty="0"/>
              <a:t>What happens if I send the wrong code, </a:t>
            </a:r>
          </a:p>
          <a:p>
            <a:pPr lvl="1">
              <a:lnSpc>
                <a:spcPct val="120000"/>
              </a:lnSpc>
              <a:spcBef>
                <a:spcPts val="600"/>
              </a:spcBef>
            </a:pPr>
            <a:r>
              <a:rPr lang="en-US" altLang="en-US" sz="2000" dirty="0"/>
              <a:t>or, I send the right code, but my apartment is condemned (i.e., taken for public use without my consent) before the rental date arrives?</a:t>
            </a:r>
          </a:p>
          <a:p>
            <a:pPr lvl="1">
              <a:lnSpc>
                <a:spcPct val="120000"/>
              </a:lnSpc>
              <a:spcBef>
                <a:spcPts val="600"/>
              </a:spcBef>
            </a:pPr>
            <a:r>
              <a:rPr lang="en-US" altLang="en-US" sz="2000" dirty="0"/>
              <a:t>If this were the traditional contract, I could rescind it in court, but the blockchain is a different situation. The contract performs, no matter what.</a:t>
            </a:r>
            <a:endParaRPr lang="en-US" altLang="en-US" dirty="0"/>
          </a:p>
          <a:p>
            <a:pPr>
              <a:lnSpc>
                <a:spcPct val="120000"/>
              </a:lnSpc>
              <a:spcBef>
                <a:spcPts val="600"/>
              </a:spcBef>
            </a:pPr>
            <a:r>
              <a:rPr lang="en-US" altLang="en-US" sz="2800" dirty="0"/>
              <a:t>The list of challenges goes on and on. </a:t>
            </a:r>
          </a:p>
          <a:p>
            <a:pPr>
              <a:lnSpc>
                <a:spcPct val="120000"/>
              </a:lnSpc>
              <a:spcBef>
                <a:spcPts val="600"/>
              </a:spcBef>
            </a:pPr>
            <a:r>
              <a:rPr lang="en-US" altLang="en-US" sz="2800" dirty="0"/>
              <a:t>Experts are trying to unravel them, but these critical issues do dissuade potential adopters from signing on.</a:t>
            </a:r>
            <a:endParaRPr lang="en-US" altLang="en-US" sz="2000" dirty="0"/>
          </a:p>
        </p:txBody>
      </p:sp>
    </p:spTree>
    <p:extLst>
      <p:ext uri="{BB962C8B-B14F-4D97-AF65-F5344CB8AC3E}">
        <p14:creationId xmlns:p14="http://schemas.microsoft.com/office/powerpoint/2010/main" val="358977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3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339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339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339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33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33337"/>
            <a:ext cx="9296400" cy="576263"/>
          </a:xfrm>
        </p:spPr>
        <p:txBody>
          <a:bodyPr/>
          <a:lstStyle/>
          <a:p>
            <a:r>
              <a:rPr lang="en-US" sz="3200" dirty="0">
                <a:solidFill>
                  <a:schemeClr val="tx1"/>
                </a:solidFill>
              </a:rPr>
              <a:t>History of Blockchain</a:t>
            </a:r>
            <a:endParaRPr lang="en-US" altLang="en-US" sz="3200" dirty="0">
              <a:solidFill>
                <a:schemeClr val="tx1"/>
              </a:solidFill>
            </a:endParaRPr>
          </a:p>
        </p:txBody>
      </p:sp>
      <p:sp>
        <p:nvSpPr>
          <p:cNvPr id="443395" name="Rectangle 3"/>
          <p:cNvSpPr>
            <a:spLocks noGrp="1" noChangeArrowheads="1"/>
          </p:cNvSpPr>
          <p:nvPr>
            <p:ph type="body" idx="1"/>
          </p:nvPr>
        </p:nvSpPr>
        <p:spPr>
          <a:xfrm>
            <a:off x="0" y="914400"/>
            <a:ext cx="9144000" cy="2743200"/>
          </a:xfrm>
          <a:solidFill>
            <a:schemeClr val="bg1"/>
          </a:solidFill>
        </p:spPr>
        <p:txBody>
          <a:bodyPr/>
          <a:lstStyle/>
          <a:p>
            <a:pPr>
              <a:lnSpc>
                <a:spcPct val="120000"/>
              </a:lnSpc>
              <a:spcBef>
                <a:spcPts val="600"/>
              </a:spcBef>
              <a:buFont typeface="+mj-lt"/>
              <a:buAutoNum type="arabicPeriod" startAt="4"/>
            </a:pPr>
            <a:r>
              <a:rPr lang="en-US" altLang="en-US" dirty="0"/>
              <a:t>The fourth major innovation, the current cutting edge of blockchain thinking, is called the</a:t>
            </a:r>
            <a:r>
              <a:rPr lang="en-US" altLang="en-US" dirty="0">
                <a:solidFill>
                  <a:srgbClr val="FF0000"/>
                </a:solidFill>
              </a:rPr>
              <a:t> </a:t>
            </a:r>
            <a:r>
              <a:rPr lang="en-US" altLang="en-US" b="1" dirty="0">
                <a:solidFill>
                  <a:srgbClr val="FF0000"/>
                </a:solidFill>
              </a:rPr>
              <a:t>proof of stake</a:t>
            </a:r>
            <a:r>
              <a:rPr lang="en-US" altLang="en-US" dirty="0">
                <a:solidFill>
                  <a:srgbClr val="FF0000"/>
                </a:solidFill>
              </a:rPr>
              <a:t>.</a:t>
            </a:r>
            <a:endParaRPr lang="en-US" altLang="en-US" dirty="0"/>
          </a:p>
          <a:p>
            <a:pPr lvl="1">
              <a:lnSpc>
                <a:spcPct val="120000"/>
              </a:lnSpc>
              <a:spcBef>
                <a:spcPts val="600"/>
              </a:spcBef>
            </a:pPr>
            <a:r>
              <a:rPr lang="en-US" altLang="en-US" sz="2400" dirty="0"/>
              <a:t>Current generation blockchains are secured by "proof of work," in which the group with the largest total computing power makes the decisions. </a:t>
            </a:r>
          </a:p>
          <a:p>
            <a:pPr lvl="2">
              <a:lnSpc>
                <a:spcPct val="120000"/>
              </a:lnSpc>
              <a:spcBef>
                <a:spcPts val="600"/>
              </a:spcBef>
            </a:pPr>
            <a:r>
              <a:rPr lang="en-US" altLang="en-US" sz="2000" b="1" dirty="0"/>
              <a:t>These groups are called </a:t>
            </a:r>
            <a:r>
              <a:rPr lang="en-US" altLang="en-US" sz="2000" b="1" i="1" dirty="0">
                <a:solidFill>
                  <a:srgbClr val="FF0000"/>
                </a:solidFill>
              </a:rPr>
              <a:t>"miners" </a:t>
            </a:r>
            <a:r>
              <a:rPr lang="en-US" altLang="en-US" sz="2000" b="1" dirty="0"/>
              <a:t>and operate vast data centers to provide this security, in exchange for cryptocurrency payments. </a:t>
            </a:r>
          </a:p>
          <a:p>
            <a:pPr lvl="1">
              <a:lnSpc>
                <a:spcPct val="120000"/>
              </a:lnSpc>
              <a:spcBef>
                <a:spcPts val="600"/>
              </a:spcBef>
            </a:pPr>
            <a:r>
              <a:rPr lang="en-US" altLang="en-US" dirty="0"/>
              <a:t>The new systems do away with these data centers, replacing them with complex financial instruments, for a similar or even higher degree of security. </a:t>
            </a:r>
          </a:p>
        </p:txBody>
      </p:sp>
    </p:spTree>
    <p:extLst>
      <p:ext uri="{BB962C8B-B14F-4D97-AF65-F5344CB8AC3E}">
        <p14:creationId xmlns:p14="http://schemas.microsoft.com/office/powerpoint/2010/main" val="2299348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10242" name="Picture 2" descr="Proof of Work vs Proof of Stake: Basic Mining Gu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1" y="-381000"/>
            <a:ext cx="9358821" cy="716280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2940589" y="-266700"/>
            <a:ext cx="30480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
        <p:nvSpPr>
          <p:cNvPr id="5" name="Rectangle 4"/>
          <p:cNvSpPr/>
          <p:nvPr/>
        </p:nvSpPr>
        <p:spPr bwMode="auto">
          <a:xfrm>
            <a:off x="4114800" y="-381000"/>
            <a:ext cx="5105400" cy="71628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Tree>
    <p:extLst>
      <p:ext uri="{BB962C8B-B14F-4D97-AF65-F5344CB8AC3E}">
        <p14:creationId xmlns:p14="http://schemas.microsoft.com/office/powerpoint/2010/main" val="1777626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pic>
        <p:nvPicPr>
          <p:cNvPr id="10242" name="Picture 2" descr="Proof of Work vs Proof of Stake: Basic Mining Gu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1" y="-381000"/>
            <a:ext cx="9358821" cy="716280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2940589" y="-266700"/>
            <a:ext cx="30480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Tree>
    <p:extLst>
      <p:ext uri="{BB962C8B-B14F-4D97-AF65-F5344CB8AC3E}">
        <p14:creationId xmlns:p14="http://schemas.microsoft.com/office/powerpoint/2010/main" val="41564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33337"/>
            <a:ext cx="9296400" cy="576263"/>
          </a:xfrm>
        </p:spPr>
        <p:txBody>
          <a:bodyPr/>
          <a:lstStyle/>
          <a:p>
            <a:r>
              <a:rPr lang="en-US" sz="3200" dirty="0">
                <a:solidFill>
                  <a:schemeClr val="tx1"/>
                </a:solidFill>
              </a:rPr>
              <a:t>History of Blockchain</a:t>
            </a:r>
            <a:endParaRPr lang="en-US" altLang="en-US" sz="3200" dirty="0">
              <a:solidFill>
                <a:schemeClr val="tx1"/>
              </a:solidFill>
            </a:endParaRPr>
          </a:p>
        </p:txBody>
      </p:sp>
      <p:sp>
        <p:nvSpPr>
          <p:cNvPr id="443395" name="Rectangle 3"/>
          <p:cNvSpPr>
            <a:spLocks noGrp="1" noChangeArrowheads="1"/>
          </p:cNvSpPr>
          <p:nvPr>
            <p:ph type="body" idx="1"/>
          </p:nvPr>
        </p:nvSpPr>
        <p:spPr>
          <a:xfrm>
            <a:off x="304800" y="838200"/>
            <a:ext cx="8820912" cy="2743200"/>
          </a:xfrm>
          <a:solidFill>
            <a:schemeClr val="bg1"/>
          </a:solidFill>
        </p:spPr>
        <p:txBody>
          <a:bodyPr/>
          <a:lstStyle/>
          <a:p>
            <a:pPr marL="0" indent="0">
              <a:lnSpc>
                <a:spcPct val="120000"/>
              </a:lnSpc>
              <a:spcBef>
                <a:spcPts val="600"/>
              </a:spcBef>
              <a:buNone/>
            </a:pPr>
            <a:r>
              <a:rPr lang="en-US" altLang="en-US" sz="2800" dirty="0"/>
              <a:t>5. The fifth major innovation on the horizon is called  </a:t>
            </a:r>
          </a:p>
          <a:p>
            <a:pPr marL="0" indent="0">
              <a:lnSpc>
                <a:spcPct val="120000"/>
              </a:lnSpc>
              <a:spcBef>
                <a:spcPts val="600"/>
              </a:spcBef>
              <a:buNone/>
            </a:pPr>
            <a:r>
              <a:rPr lang="en-US" altLang="en-US" sz="2800" b="1" dirty="0">
                <a:solidFill>
                  <a:srgbClr val="FF0000"/>
                </a:solidFill>
              </a:rPr>
              <a:t>    blockchain scaling</a:t>
            </a:r>
            <a:r>
              <a:rPr lang="en-US" altLang="en-US" sz="2800" dirty="0"/>
              <a:t>. </a:t>
            </a:r>
          </a:p>
          <a:p>
            <a:pPr lvl="1">
              <a:lnSpc>
                <a:spcPct val="120000"/>
              </a:lnSpc>
              <a:spcBef>
                <a:spcPts val="600"/>
              </a:spcBef>
            </a:pPr>
            <a:r>
              <a:rPr lang="en-US" altLang="en-US" sz="2000" dirty="0"/>
              <a:t>Right now, in the blockchain world, every computer in the network processes every transaction. </a:t>
            </a:r>
          </a:p>
          <a:p>
            <a:pPr lvl="2">
              <a:lnSpc>
                <a:spcPct val="120000"/>
              </a:lnSpc>
              <a:spcBef>
                <a:spcPts val="600"/>
              </a:spcBef>
            </a:pPr>
            <a:r>
              <a:rPr lang="en-US" altLang="en-US" sz="1800" dirty="0"/>
              <a:t>This is slow. </a:t>
            </a:r>
          </a:p>
          <a:p>
            <a:pPr lvl="1">
              <a:lnSpc>
                <a:spcPct val="120000"/>
              </a:lnSpc>
              <a:spcBef>
                <a:spcPts val="600"/>
              </a:spcBef>
            </a:pPr>
            <a:r>
              <a:rPr lang="en-US" altLang="en-US" sz="2000" dirty="0">
                <a:solidFill>
                  <a:srgbClr val="000099"/>
                </a:solidFill>
              </a:rPr>
              <a:t>A scaled blockchain accelerates the process, without sacrificing security, by figuring out how many computers are necessary to validate each transaction and dividing up the work efficiently. </a:t>
            </a:r>
          </a:p>
          <a:p>
            <a:pPr lvl="1">
              <a:lnSpc>
                <a:spcPct val="120000"/>
              </a:lnSpc>
              <a:spcBef>
                <a:spcPts val="600"/>
              </a:spcBef>
            </a:pPr>
            <a:r>
              <a:rPr lang="en-US" altLang="en-US" sz="2000" dirty="0">
                <a:solidFill>
                  <a:srgbClr val="00B050"/>
                </a:solidFill>
              </a:rPr>
              <a:t>To manage this without compromising the legendary security and robustness of blockchain is a difficult problem, but not an intractable one. </a:t>
            </a:r>
          </a:p>
          <a:p>
            <a:pPr lvl="1">
              <a:lnSpc>
                <a:spcPct val="120000"/>
              </a:lnSpc>
              <a:spcBef>
                <a:spcPts val="600"/>
              </a:spcBef>
            </a:pPr>
            <a:r>
              <a:rPr lang="en-US" altLang="en-US" sz="2000" dirty="0"/>
              <a:t>A scaled blockchain is expected to be fast enough to power the internet of things and go head-to-head with the major payment middlemen (VISA and SWIFT) of the banking. </a:t>
            </a:r>
          </a:p>
        </p:txBody>
      </p:sp>
    </p:spTree>
    <p:extLst>
      <p:ext uri="{BB962C8B-B14F-4D97-AF65-F5344CB8AC3E}">
        <p14:creationId xmlns:p14="http://schemas.microsoft.com/office/powerpoint/2010/main" val="143120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339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33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33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76200"/>
            <a:ext cx="9067800" cy="1143000"/>
          </a:xfrm>
        </p:spPr>
        <p:txBody>
          <a:bodyPr/>
          <a:lstStyle/>
          <a:p>
            <a:r>
              <a:rPr lang="en-US" altLang="en-US" dirty="0"/>
              <a:t>Data Analytics and Decision Analytics</a:t>
            </a:r>
          </a:p>
        </p:txBody>
      </p:sp>
      <p:sp>
        <p:nvSpPr>
          <p:cNvPr id="13317" name="TextBox 5"/>
          <p:cNvSpPr txBox="1">
            <a:spLocks noChangeArrowheads="1"/>
          </p:cNvSpPr>
          <p:nvPr/>
        </p:nvSpPr>
        <p:spPr bwMode="auto">
          <a:xfrm>
            <a:off x="4495800" y="1828800"/>
            <a:ext cx="762000" cy="3698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2400" dirty="0">
              <a:latin typeface="Arial" panose="020B0604020202020204" pitchFamily="34" charset="0"/>
            </a:endParaRPr>
          </a:p>
        </p:txBody>
      </p:sp>
      <p:sp>
        <p:nvSpPr>
          <p:cNvPr id="3" name="TextBox 2"/>
          <p:cNvSpPr txBox="1"/>
          <p:nvPr/>
        </p:nvSpPr>
        <p:spPr>
          <a:xfrm>
            <a:off x="1981200" y="1273314"/>
            <a:ext cx="5486400" cy="707886"/>
          </a:xfrm>
          <a:prstGeom prst="rect">
            <a:avLst/>
          </a:prstGeom>
          <a:noFill/>
          <a:ln>
            <a:solidFill>
              <a:srgbClr val="FF0000"/>
            </a:solidFill>
          </a:ln>
        </p:spPr>
        <p:txBody>
          <a:bodyPr wrap="square" rtlCol="0">
            <a:spAutoFit/>
          </a:bodyPr>
          <a:lstStyle/>
          <a:p>
            <a:pPr algn="ctr"/>
            <a:r>
              <a:rPr lang="en-US" sz="4000" b="1" dirty="0"/>
              <a:t>Business Analytics</a:t>
            </a:r>
          </a:p>
        </p:txBody>
      </p:sp>
      <p:cxnSp>
        <p:nvCxnSpPr>
          <p:cNvPr id="5" name="Straight Arrow Connector 4"/>
          <p:cNvCxnSpPr/>
          <p:nvPr/>
        </p:nvCxnSpPr>
        <p:spPr bwMode="auto">
          <a:xfrm flipH="1">
            <a:off x="2362200" y="1948656"/>
            <a:ext cx="1828800" cy="798255"/>
          </a:xfrm>
          <a:prstGeom prst="straightConnector1">
            <a:avLst/>
          </a:prstGeom>
          <a:solidFill>
            <a:schemeClr val="accent1"/>
          </a:solidFill>
          <a:ln w="9525" cap="flat" cmpd="sng" algn="ctr">
            <a:solidFill>
              <a:srgbClr val="800000"/>
            </a:solidFill>
            <a:prstDash val="solid"/>
            <a:round/>
            <a:headEnd type="none" w="med" len="med"/>
            <a:tailEnd type="triangle"/>
          </a:ln>
          <a:effectLst/>
        </p:spPr>
      </p:cxnSp>
      <p:cxnSp>
        <p:nvCxnSpPr>
          <p:cNvPr id="7" name="Straight Arrow Connector 6"/>
          <p:cNvCxnSpPr/>
          <p:nvPr/>
        </p:nvCxnSpPr>
        <p:spPr bwMode="auto">
          <a:xfrm>
            <a:off x="5181600" y="1981200"/>
            <a:ext cx="1905000" cy="833735"/>
          </a:xfrm>
          <a:prstGeom prst="straightConnector1">
            <a:avLst/>
          </a:prstGeom>
          <a:solidFill>
            <a:schemeClr val="accent1"/>
          </a:solidFill>
          <a:ln w="9525" cap="flat" cmpd="sng" algn="ctr">
            <a:solidFill>
              <a:srgbClr val="800000"/>
            </a:solidFill>
            <a:prstDash val="solid"/>
            <a:round/>
            <a:headEnd type="none" w="med" len="med"/>
            <a:tailEnd type="triangle"/>
          </a:ln>
          <a:effectLst/>
        </p:spPr>
      </p:cxnSp>
      <p:sp>
        <p:nvSpPr>
          <p:cNvPr id="8" name="TextBox 7"/>
          <p:cNvSpPr txBox="1"/>
          <p:nvPr/>
        </p:nvSpPr>
        <p:spPr>
          <a:xfrm>
            <a:off x="216195" y="2746911"/>
            <a:ext cx="2971800" cy="461665"/>
          </a:xfrm>
          <a:prstGeom prst="rect">
            <a:avLst/>
          </a:prstGeom>
          <a:noFill/>
          <a:ln>
            <a:solidFill>
              <a:srgbClr val="800000"/>
            </a:solidFill>
          </a:ln>
        </p:spPr>
        <p:txBody>
          <a:bodyPr wrap="square" rtlCol="0">
            <a:spAutoFit/>
          </a:bodyPr>
          <a:lstStyle/>
          <a:p>
            <a:pPr algn="ctr"/>
            <a:r>
              <a:rPr lang="en-US" b="1" dirty="0"/>
              <a:t>Data Analytics</a:t>
            </a:r>
          </a:p>
        </p:txBody>
      </p:sp>
      <p:sp>
        <p:nvSpPr>
          <p:cNvPr id="13" name="TextBox 12"/>
          <p:cNvSpPr txBox="1"/>
          <p:nvPr/>
        </p:nvSpPr>
        <p:spPr>
          <a:xfrm>
            <a:off x="5943600" y="2814935"/>
            <a:ext cx="2971800" cy="461665"/>
          </a:xfrm>
          <a:prstGeom prst="rect">
            <a:avLst/>
          </a:prstGeom>
          <a:noFill/>
          <a:ln>
            <a:solidFill>
              <a:srgbClr val="800000"/>
            </a:solidFill>
          </a:ln>
        </p:spPr>
        <p:txBody>
          <a:bodyPr wrap="square" rtlCol="0">
            <a:spAutoFit/>
          </a:bodyPr>
          <a:lstStyle/>
          <a:p>
            <a:pPr algn="ctr"/>
            <a:r>
              <a:rPr lang="en-US" b="1" dirty="0"/>
              <a:t>Decision Analytics</a:t>
            </a:r>
          </a:p>
        </p:txBody>
      </p:sp>
      <p:sp>
        <p:nvSpPr>
          <p:cNvPr id="11" name="TextBox 10"/>
          <p:cNvSpPr txBox="1"/>
          <p:nvPr/>
        </p:nvSpPr>
        <p:spPr>
          <a:xfrm>
            <a:off x="216195" y="3201550"/>
            <a:ext cx="3822405" cy="1200329"/>
          </a:xfrm>
          <a:prstGeom prst="rect">
            <a:avLst/>
          </a:prstGeom>
          <a:noFill/>
        </p:spPr>
        <p:txBody>
          <a:bodyPr wrap="square" rtlCol="0">
            <a:spAutoFit/>
          </a:bodyPr>
          <a:lstStyle/>
          <a:p>
            <a:pPr marL="342900" indent="-342900">
              <a:buFont typeface="Arial" panose="020B0604020202020204" pitchFamily="34" charset="0"/>
              <a:buChar char="•"/>
            </a:pPr>
            <a:r>
              <a:rPr lang="en-US" dirty="0"/>
              <a:t>Collecting raw data</a:t>
            </a:r>
          </a:p>
          <a:p>
            <a:pPr marL="342900" indent="-342900">
              <a:buFont typeface="Arial" panose="020B0604020202020204" pitchFamily="34" charset="0"/>
              <a:buChar char="•"/>
            </a:pPr>
            <a:r>
              <a:rPr lang="en-US" dirty="0"/>
              <a:t>Data cleansing</a:t>
            </a:r>
          </a:p>
          <a:p>
            <a:pPr marL="342900" indent="-342900">
              <a:buFont typeface="Arial" panose="020B0604020202020204" pitchFamily="34" charset="0"/>
              <a:buChar char="•"/>
            </a:pPr>
            <a:r>
              <a:rPr lang="en-US" b="1" dirty="0">
                <a:solidFill>
                  <a:srgbClr val="FF0000"/>
                </a:solidFill>
              </a:rPr>
              <a:t>Data analytics models</a:t>
            </a:r>
          </a:p>
        </p:txBody>
      </p:sp>
      <p:cxnSp>
        <p:nvCxnSpPr>
          <p:cNvPr id="4" name="Straight Arrow Connector 3"/>
          <p:cNvCxnSpPr/>
          <p:nvPr/>
        </p:nvCxnSpPr>
        <p:spPr bwMode="auto">
          <a:xfrm flipH="1">
            <a:off x="457200" y="4380447"/>
            <a:ext cx="1295400" cy="476071"/>
          </a:xfrm>
          <a:prstGeom prst="straightConnector1">
            <a:avLst/>
          </a:prstGeom>
          <a:solidFill>
            <a:schemeClr val="accent1"/>
          </a:solidFill>
          <a:ln w="9525" cap="flat" cmpd="sng" algn="ctr">
            <a:solidFill>
              <a:srgbClr val="800000"/>
            </a:solidFill>
            <a:prstDash val="solid"/>
            <a:round/>
            <a:headEnd type="none" w="med" len="med"/>
            <a:tailEnd type="triangle"/>
          </a:ln>
          <a:effectLst/>
        </p:spPr>
      </p:cxnSp>
      <p:cxnSp>
        <p:nvCxnSpPr>
          <p:cNvPr id="15" name="Straight Arrow Connector 14"/>
          <p:cNvCxnSpPr/>
          <p:nvPr/>
        </p:nvCxnSpPr>
        <p:spPr bwMode="auto">
          <a:xfrm>
            <a:off x="1752600" y="4401879"/>
            <a:ext cx="304800" cy="454639"/>
          </a:xfrm>
          <a:prstGeom prst="straightConnector1">
            <a:avLst/>
          </a:prstGeom>
          <a:solidFill>
            <a:schemeClr val="accent1"/>
          </a:solidFill>
          <a:ln w="9525" cap="flat" cmpd="sng" algn="ctr">
            <a:solidFill>
              <a:srgbClr val="800000"/>
            </a:solidFill>
            <a:prstDash val="solid"/>
            <a:round/>
            <a:headEnd type="none" w="med" len="med"/>
            <a:tailEnd type="triangle"/>
          </a:ln>
          <a:effectLst/>
        </p:spPr>
      </p:cxnSp>
      <p:cxnSp>
        <p:nvCxnSpPr>
          <p:cNvPr id="17" name="Straight Arrow Connector 16"/>
          <p:cNvCxnSpPr/>
          <p:nvPr/>
        </p:nvCxnSpPr>
        <p:spPr bwMode="auto">
          <a:xfrm>
            <a:off x="1756144" y="4380447"/>
            <a:ext cx="2130056" cy="476071"/>
          </a:xfrm>
          <a:prstGeom prst="straightConnector1">
            <a:avLst/>
          </a:prstGeom>
          <a:solidFill>
            <a:schemeClr val="accent1"/>
          </a:solidFill>
          <a:ln w="9525" cap="flat" cmpd="sng" algn="ctr">
            <a:solidFill>
              <a:srgbClr val="800000"/>
            </a:solidFill>
            <a:prstDash val="solid"/>
            <a:round/>
            <a:headEnd type="none" w="med" len="med"/>
            <a:tailEnd type="triangle"/>
          </a:ln>
          <a:effectLst/>
        </p:spPr>
      </p:cxnSp>
      <p:sp>
        <p:nvSpPr>
          <p:cNvPr id="18" name="TextBox 17"/>
          <p:cNvSpPr txBox="1"/>
          <p:nvPr/>
        </p:nvSpPr>
        <p:spPr>
          <a:xfrm>
            <a:off x="0" y="4856518"/>
            <a:ext cx="1447800" cy="1323439"/>
          </a:xfrm>
          <a:prstGeom prst="rect">
            <a:avLst/>
          </a:prstGeom>
          <a:noFill/>
          <a:ln>
            <a:solidFill>
              <a:srgbClr val="800000"/>
            </a:solidFill>
          </a:ln>
        </p:spPr>
        <p:txBody>
          <a:bodyPr wrap="square" rtlCol="0">
            <a:spAutoFit/>
          </a:bodyPr>
          <a:lstStyle/>
          <a:p>
            <a:r>
              <a:rPr lang="en-US" sz="2000" dirty="0"/>
              <a:t>Exploratory Data Analysis (EDA)</a:t>
            </a:r>
          </a:p>
        </p:txBody>
      </p:sp>
      <p:sp>
        <p:nvSpPr>
          <p:cNvPr id="19" name="TextBox 18"/>
          <p:cNvSpPr txBox="1"/>
          <p:nvPr/>
        </p:nvSpPr>
        <p:spPr>
          <a:xfrm>
            <a:off x="1600199" y="4888687"/>
            <a:ext cx="1587795" cy="1323439"/>
          </a:xfrm>
          <a:prstGeom prst="rect">
            <a:avLst/>
          </a:prstGeom>
          <a:noFill/>
          <a:ln>
            <a:solidFill>
              <a:srgbClr val="800000"/>
            </a:solidFill>
          </a:ln>
        </p:spPr>
        <p:txBody>
          <a:bodyPr wrap="square" rtlCol="0">
            <a:spAutoFit/>
          </a:bodyPr>
          <a:lstStyle/>
          <a:p>
            <a:r>
              <a:rPr lang="en-US" sz="2000" dirty="0"/>
              <a:t>Confirmatory Data Analysis (CDA)</a:t>
            </a:r>
          </a:p>
        </p:txBody>
      </p:sp>
      <p:sp>
        <p:nvSpPr>
          <p:cNvPr id="23" name="TextBox 22"/>
          <p:cNvSpPr txBox="1"/>
          <p:nvPr/>
        </p:nvSpPr>
        <p:spPr>
          <a:xfrm>
            <a:off x="3365205" y="4876800"/>
            <a:ext cx="1359195" cy="1323439"/>
          </a:xfrm>
          <a:prstGeom prst="rect">
            <a:avLst/>
          </a:prstGeom>
          <a:noFill/>
          <a:ln>
            <a:solidFill>
              <a:srgbClr val="800000"/>
            </a:solidFill>
          </a:ln>
        </p:spPr>
        <p:txBody>
          <a:bodyPr wrap="square" rtlCol="0">
            <a:spAutoFit/>
          </a:bodyPr>
          <a:lstStyle/>
          <a:p>
            <a:r>
              <a:rPr lang="en-US" sz="2000" dirty="0"/>
              <a:t>Qualitative Data Analysis (QDA)</a:t>
            </a:r>
          </a:p>
        </p:txBody>
      </p:sp>
      <p:sp>
        <p:nvSpPr>
          <p:cNvPr id="21" name="TextBox 20"/>
          <p:cNvSpPr txBox="1"/>
          <p:nvPr/>
        </p:nvSpPr>
        <p:spPr>
          <a:xfrm>
            <a:off x="5791200" y="3429000"/>
            <a:ext cx="3352800" cy="2862322"/>
          </a:xfrm>
          <a:prstGeom prst="rect">
            <a:avLst/>
          </a:prstGeom>
          <a:noFill/>
        </p:spPr>
        <p:txBody>
          <a:bodyPr wrap="square" rtlCol="0">
            <a:spAutoFit/>
          </a:bodyPr>
          <a:lstStyle/>
          <a:p>
            <a:pPr marL="342900" indent="-342900">
              <a:buFont typeface="Arial" panose="020B0604020202020204" pitchFamily="34" charset="0"/>
              <a:buChar char="•"/>
            </a:pPr>
            <a:r>
              <a:rPr lang="en-US" dirty="0"/>
              <a:t>Convert data analytics into valuable business decisions</a:t>
            </a:r>
          </a:p>
          <a:p>
            <a:pPr marL="342900" indent="-342900">
              <a:buFont typeface="Arial" panose="020B0604020202020204" pitchFamily="34" charset="0"/>
              <a:buChar char="•"/>
            </a:pPr>
            <a:r>
              <a:rPr lang="en-US" dirty="0">
                <a:solidFill>
                  <a:srgbClr val="FF0000"/>
                </a:solidFill>
              </a:rPr>
              <a:t>Analytical and Optimization Models</a:t>
            </a:r>
          </a:p>
          <a:p>
            <a:pPr marL="800100" lvl="1" indent="-342900">
              <a:buFont typeface="Arial" panose="020B0604020202020204" pitchFamily="34" charset="0"/>
              <a:buChar char="•"/>
            </a:pPr>
            <a:r>
              <a:rPr lang="en-US" sz="2000" dirty="0">
                <a:solidFill>
                  <a:srgbClr val="FF0000"/>
                </a:solidFill>
              </a:rPr>
              <a:t>Machine Learning, Artificial Intelligence, Deep Learning, etc.</a:t>
            </a:r>
          </a:p>
        </p:txBody>
      </p:sp>
    </p:spTree>
    <p:extLst>
      <p:ext uri="{BB962C8B-B14F-4D97-AF65-F5344CB8AC3E}">
        <p14:creationId xmlns:p14="http://schemas.microsoft.com/office/powerpoint/2010/main" val="371731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200" y="76200"/>
            <a:ext cx="8991600" cy="6781801"/>
          </a:xfrm>
          <a:prstGeom prst="rect">
            <a:avLst/>
          </a:prstGeom>
        </p:spPr>
      </p:pic>
    </p:spTree>
    <p:extLst>
      <p:ext uri="{BB962C8B-B14F-4D97-AF65-F5344CB8AC3E}">
        <p14:creationId xmlns:p14="http://schemas.microsoft.com/office/powerpoint/2010/main" val="2938287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AFDC-3E11-4563-9DE7-CCA8B81ED371}"/>
              </a:ext>
            </a:extLst>
          </p:cNvPr>
          <p:cNvSpPr>
            <a:spLocks noGrp="1"/>
          </p:cNvSpPr>
          <p:nvPr>
            <p:ph type="title"/>
          </p:nvPr>
        </p:nvSpPr>
        <p:spPr>
          <a:xfrm>
            <a:off x="1874757" y="670538"/>
            <a:ext cx="7886700" cy="994172"/>
          </a:xfrm>
        </p:spPr>
        <p:txBody>
          <a:bodyPr/>
          <a:lstStyle/>
          <a:p>
            <a:r>
              <a:rPr lang="en-US" b="1" dirty="0"/>
              <a:t>Applications of Blockchain</a:t>
            </a:r>
          </a:p>
        </p:txBody>
      </p:sp>
      <p:pic>
        <p:nvPicPr>
          <p:cNvPr id="4" name="Picture 3">
            <a:extLst>
              <a:ext uri="{FF2B5EF4-FFF2-40B4-BE49-F238E27FC236}">
                <a16:creationId xmlns:a16="http://schemas.microsoft.com/office/drawing/2014/main" id="{67456261-5F44-44AD-8364-1AAB583A62B4}"/>
              </a:ext>
            </a:extLst>
          </p:cNvPr>
          <p:cNvPicPr>
            <a:picLocks noChangeAspect="1"/>
          </p:cNvPicPr>
          <p:nvPr/>
        </p:nvPicPr>
        <p:blipFill>
          <a:blip r:embed="rId2"/>
          <a:stretch>
            <a:fillRect/>
          </a:stretch>
        </p:blipFill>
        <p:spPr>
          <a:xfrm>
            <a:off x="335280" y="1668066"/>
            <a:ext cx="1649730" cy="1121569"/>
          </a:xfrm>
          <a:prstGeom prst="rect">
            <a:avLst/>
          </a:prstGeom>
        </p:spPr>
      </p:pic>
      <p:sp>
        <p:nvSpPr>
          <p:cNvPr id="5" name="TextBox 4">
            <a:extLst>
              <a:ext uri="{FF2B5EF4-FFF2-40B4-BE49-F238E27FC236}">
                <a16:creationId xmlns:a16="http://schemas.microsoft.com/office/drawing/2014/main" id="{37F7A426-CED8-4E71-AE68-495125F8576F}"/>
              </a:ext>
            </a:extLst>
          </p:cNvPr>
          <p:cNvSpPr txBox="1"/>
          <p:nvPr/>
        </p:nvSpPr>
        <p:spPr>
          <a:xfrm>
            <a:off x="335280" y="1560435"/>
            <a:ext cx="1965960" cy="323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Smart Contracts</a:t>
            </a:r>
          </a:p>
        </p:txBody>
      </p:sp>
      <p:pic>
        <p:nvPicPr>
          <p:cNvPr id="6" name="Picture 5">
            <a:extLst>
              <a:ext uri="{FF2B5EF4-FFF2-40B4-BE49-F238E27FC236}">
                <a16:creationId xmlns:a16="http://schemas.microsoft.com/office/drawing/2014/main" id="{A36EC1A3-D28C-476E-A521-654044BB4A61}"/>
              </a:ext>
            </a:extLst>
          </p:cNvPr>
          <p:cNvPicPr>
            <a:picLocks noChangeAspect="1"/>
          </p:cNvPicPr>
          <p:nvPr/>
        </p:nvPicPr>
        <p:blipFill>
          <a:blip r:embed="rId3"/>
          <a:stretch>
            <a:fillRect/>
          </a:stretch>
        </p:blipFill>
        <p:spPr>
          <a:xfrm>
            <a:off x="1985010" y="1917860"/>
            <a:ext cx="3371850" cy="514350"/>
          </a:xfrm>
          <a:prstGeom prst="rect">
            <a:avLst/>
          </a:prstGeom>
        </p:spPr>
      </p:pic>
      <p:pic>
        <p:nvPicPr>
          <p:cNvPr id="7" name="Picture 6">
            <a:extLst>
              <a:ext uri="{FF2B5EF4-FFF2-40B4-BE49-F238E27FC236}">
                <a16:creationId xmlns:a16="http://schemas.microsoft.com/office/drawing/2014/main" id="{E135F9BB-0176-4B78-AD64-68FA3BFCE086}"/>
              </a:ext>
            </a:extLst>
          </p:cNvPr>
          <p:cNvPicPr>
            <a:picLocks noChangeAspect="1"/>
          </p:cNvPicPr>
          <p:nvPr/>
        </p:nvPicPr>
        <p:blipFill>
          <a:blip r:embed="rId4"/>
          <a:stretch>
            <a:fillRect/>
          </a:stretch>
        </p:blipFill>
        <p:spPr>
          <a:xfrm>
            <a:off x="235030" y="4079557"/>
            <a:ext cx="1850231" cy="1385888"/>
          </a:xfrm>
          <a:prstGeom prst="rect">
            <a:avLst/>
          </a:prstGeom>
        </p:spPr>
      </p:pic>
      <p:sp>
        <p:nvSpPr>
          <p:cNvPr id="8" name="TextBox 7">
            <a:extLst>
              <a:ext uri="{FF2B5EF4-FFF2-40B4-BE49-F238E27FC236}">
                <a16:creationId xmlns:a16="http://schemas.microsoft.com/office/drawing/2014/main" id="{5FFC9CB6-FDCC-4A40-920B-4F5218A54E63}"/>
              </a:ext>
            </a:extLst>
          </p:cNvPr>
          <p:cNvSpPr txBox="1"/>
          <p:nvPr/>
        </p:nvSpPr>
        <p:spPr>
          <a:xfrm>
            <a:off x="594940" y="3832084"/>
            <a:ext cx="1965960" cy="323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Smart Assets</a:t>
            </a:r>
          </a:p>
        </p:txBody>
      </p:sp>
      <p:pic>
        <p:nvPicPr>
          <p:cNvPr id="9" name="Picture 8">
            <a:extLst>
              <a:ext uri="{FF2B5EF4-FFF2-40B4-BE49-F238E27FC236}">
                <a16:creationId xmlns:a16="http://schemas.microsoft.com/office/drawing/2014/main" id="{88FE3EAD-46FC-4238-BA01-5118BB910209}"/>
              </a:ext>
            </a:extLst>
          </p:cNvPr>
          <p:cNvPicPr>
            <a:picLocks noChangeAspect="1"/>
          </p:cNvPicPr>
          <p:nvPr/>
        </p:nvPicPr>
        <p:blipFill>
          <a:blip r:embed="rId5"/>
          <a:stretch>
            <a:fillRect/>
          </a:stretch>
        </p:blipFill>
        <p:spPr>
          <a:xfrm>
            <a:off x="335280" y="5470836"/>
            <a:ext cx="3157538" cy="250031"/>
          </a:xfrm>
          <a:prstGeom prst="rect">
            <a:avLst/>
          </a:prstGeom>
        </p:spPr>
      </p:pic>
      <p:pic>
        <p:nvPicPr>
          <p:cNvPr id="10" name="Picture 9">
            <a:extLst>
              <a:ext uri="{FF2B5EF4-FFF2-40B4-BE49-F238E27FC236}">
                <a16:creationId xmlns:a16="http://schemas.microsoft.com/office/drawing/2014/main" id="{0F4CE14D-D199-4678-AF47-9AFB0D1D3D05}"/>
              </a:ext>
            </a:extLst>
          </p:cNvPr>
          <p:cNvPicPr>
            <a:picLocks noChangeAspect="1"/>
          </p:cNvPicPr>
          <p:nvPr/>
        </p:nvPicPr>
        <p:blipFill>
          <a:blip r:embed="rId6"/>
          <a:stretch>
            <a:fillRect/>
          </a:stretch>
        </p:blipFill>
        <p:spPr>
          <a:xfrm>
            <a:off x="5818107" y="3982125"/>
            <a:ext cx="3057525" cy="842963"/>
          </a:xfrm>
          <a:prstGeom prst="rect">
            <a:avLst/>
          </a:prstGeom>
        </p:spPr>
      </p:pic>
      <p:sp>
        <p:nvSpPr>
          <p:cNvPr id="11" name="TextBox 10">
            <a:extLst>
              <a:ext uri="{FF2B5EF4-FFF2-40B4-BE49-F238E27FC236}">
                <a16:creationId xmlns:a16="http://schemas.microsoft.com/office/drawing/2014/main" id="{B8CA7321-ECAD-4695-A93C-6B4CB8568FC9}"/>
              </a:ext>
            </a:extLst>
          </p:cNvPr>
          <p:cNvSpPr txBox="1"/>
          <p:nvPr/>
        </p:nvSpPr>
        <p:spPr>
          <a:xfrm>
            <a:off x="6756763" y="3616642"/>
            <a:ext cx="2773204" cy="323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Clearing and Settlement</a:t>
            </a:r>
          </a:p>
        </p:txBody>
      </p:sp>
      <p:pic>
        <p:nvPicPr>
          <p:cNvPr id="12" name="Picture 11">
            <a:extLst>
              <a:ext uri="{FF2B5EF4-FFF2-40B4-BE49-F238E27FC236}">
                <a16:creationId xmlns:a16="http://schemas.microsoft.com/office/drawing/2014/main" id="{4C7CFBE0-D07C-4D65-A9D1-9F6E1E12E14B}"/>
              </a:ext>
            </a:extLst>
          </p:cNvPr>
          <p:cNvPicPr>
            <a:picLocks noChangeAspect="1"/>
          </p:cNvPicPr>
          <p:nvPr/>
        </p:nvPicPr>
        <p:blipFill>
          <a:blip r:embed="rId7"/>
          <a:stretch>
            <a:fillRect/>
          </a:stretch>
        </p:blipFill>
        <p:spPr>
          <a:xfrm>
            <a:off x="5247321" y="4773249"/>
            <a:ext cx="3779044" cy="407194"/>
          </a:xfrm>
          <a:prstGeom prst="rect">
            <a:avLst/>
          </a:prstGeom>
        </p:spPr>
      </p:pic>
      <p:pic>
        <p:nvPicPr>
          <p:cNvPr id="13" name="Picture 12">
            <a:extLst>
              <a:ext uri="{FF2B5EF4-FFF2-40B4-BE49-F238E27FC236}">
                <a16:creationId xmlns:a16="http://schemas.microsoft.com/office/drawing/2014/main" id="{182367A0-A610-4D67-AFFA-A048E47B3791}"/>
              </a:ext>
            </a:extLst>
          </p:cNvPr>
          <p:cNvPicPr>
            <a:picLocks noChangeAspect="1"/>
          </p:cNvPicPr>
          <p:nvPr/>
        </p:nvPicPr>
        <p:blipFill>
          <a:blip r:embed="rId8"/>
          <a:stretch>
            <a:fillRect/>
          </a:stretch>
        </p:blipFill>
        <p:spPr>
          <a:xfrm>
            <a:off x="5178607" y="5166842"/>
            <a:ext cx="3971925" cy="535781"/>
          </a:xfrm>
          <a:prstGeom prst="rect">
            <a:avLst/>
          </a:prstGeom>
        </p:spPr>
      </p:pic>
      <p:pic>
        <p:nvPicPr>
          <p:cNvPr id="14" name="Picture 13">
            <a:extLst>
              <a:ext uri="{FF2B5EF4-FFF2-40B4-BE49-F238E27FC236}">
                <a16:creationId xmlns:a16="http://schemas.microsoft.com/office/drawing/2014/main" id="{416531E0-7523-467E-9D90-5AE4266D5989}"/>
              </a:ext>
            </a:extLst>
          </p:cNvPr>
          <p:cNvPicPr>
            <a:picLocks noChangeAspect="1"/>
          </p:cNvPicPr>
          <p:nvPr/>
        </p:nvPicPr>
        <p:blipFill>
          <a:blip r:embed="rId9"/>
          <a:stretch>
            <a:fillRect/>
          </a:stretch>
        </p:blipFill>
        <p:spPr>
          <a:xfrm>
            <a:off x="8302621" y="1663911"/>
            <a:ext cx="847911" cy="1267137"/>
          </a:xfrm>
          <a:prstGeom prst="rect">
            <a:avLst/>
          </a:prstGeom>
        </p:spPr>
      </p:pic>
      <p:sp>
        <p:nvSpPr>
          <p:cNvPr id="15" name="TextBox 14">
            <a:extLst>
              <a:ext uri="{FF2B5EF4-FFF2-40B4-BE49-F238E27FC236}">
                <a16:creationId xmlns:a16="http://schemas.microsoft.com/office/drawing/2014/main" id="{E1ED4AC2-E458-41D3-88E9-C8980C880537}"/>
              </a:ext>
            </a:extLst>
          </p:cNvPr>
          <p:cNvSpPr txBox="1"/>
          <p:nvPr/>
        </p:nvSpPr>
        <p:spPr>
          <a:xfrm>
            <a:off x="7594521" y="1423268"/>
            <a:ext cx="2773204" cy="3231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Digital Identity</a:t>
            </a:r>
          </a:p>
        </p:txBody>
      </p:sp>
      <p:pic>
        <p:nvPicPr>
          <p:cNvPr id="16" name="Picture 15">
            <a:extLst>
              <a:ext uri="{FF2B5EF4-FFF2-40B4-BE49-F238E27FC236}">
                <a16:creationId xmlns:a16="http://schemas.microsoft.com/office/drawing/2014/main" id="{09B5E7EC-EF54-4018-9B1A-F0164C824186}"/>
              </a:ext>
            </a:extLst>
          </p:cNvPr>
          <p:cNvPicPr>
            <a:picLocks noChangeAspect="1"/>
          </p:cNvPicPr>
          <p:nvPr/>
        </p:nvPicPr>
        <p:blipFill>
          <a:blip r:embed="rId10"/>
          <a:stretch>
            <a:fillRect/>
          </a:stretch>
        </p:blipFill>
        <p:spPr>
          <a:xfrm>
            <a:off x="4101737" y="2991384"/>
            <a:ext cx="4300538" cy="221456"/>
          </a:xfrm>
          <a:prstGeom prst="rect">
            <a:avLst/>
          </a:prstGeom>
        </p:spPr>
      </p:pic>
      <p:pic>
        <p:nvPicPr>
          <p:cNvPr id="17" name="Picture 16">
            <a:extLst>
              <a:ext uri="{FF2B5EF4-FFF2-40B4-BE49-F238E27FC236}">
                <a16:creationId xmlns:a16="http://schemas.microsoft.com/office/drawing/2014/main" id="{1B464B80-7105-4A9C-A297-5B6D1FBB06DA}"/>
              </a:ext>
            </a:extLst>
          </p:cNvPr>
          <p:cNvPicPr>
            <a:picLocks noChangeAspect="1"/>
          </p:cNvPicPr>
          <p:nvPr/>
        </p:nvPicPr>
        <p:blipFill>
          <a:blip r:embed="rId11"/>
          <a:stretch>
            <a:fillRect/>
          </a:stretch>
        </p:blipFill>
        <p:spPr>
          <a:xfrm>
            <a:off x="8351529" y="2991917"/>
            <a:ext cx="750094" cy="164306"/>
          </a:xfrm>
          <a:prstGeom prst="rect">
            <a:avLst/>
          </a:prstGeom>
        </p:spPr>
      </p:pic>
      <p:pic>
        <p:nvPicPr>
          <p:cNvPr id="18" name="Picture 17">
            <a:extLst>
              <a:ext uri="{FF2B5EF4-FFF2-40B4-BE49-F238E27FC236}">
                <a16:creationId xmlns:a16="http://schemas.microsoft.com/office/drawing/2014/main" id="{6E70A9AE-971B-479B-96D2-AD31979FFC61}"/>
              </a:ext>
            </a:extLst>
          </p:cNvPr>
          <p:cNvPicPr>
            <a:picLocks noChangeAspect="1"/>
          </p:cNvPicPr>
          <p:nvPr/>
        </p:nvPicPr>
        <p:blipFill>
          <a:blip r:embed="rId12"/>
          <a:stretch>
            <a:fillRect/>
          </a:stretch>
        </p:blipFill>
        <p:spPr>
          <a:xfrm>
            <a:off x="1647004" y="897234"/>
            <a:ext cx="227753" cy="555716"/>
          </a:xfrm>
          <a:prstGeom prst="rect">
            <a:avLst/>
          </a:prstGeom>
        </p:spPr>
      </p:pic>
    </p:spTree>
    <p:extLst>
      <p:ext uri="{BB962C8B-B14F-4D97-AF65-F5344CB8AC3E}">
        <p14:creationId xmlns:p14="http://schemas.microsoft.com/office/powerpoint/2010/main" val="779602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AFDC-3E11-4563-9DE7-CCA8B81ED371}"/>
              </a:ext>
            </a:extLst>
          </p:cNvPr>
          <p:cNvSpPr>
            <a:spLocks noGrp="1"/>
          </p:cNvSpPr>
          <p:nvPr>
            <p:ph type="title"/>
          </p:nvPr>
        </p:nvSpPr>
        <p:spPr>
          <a:xfrm>
            <a:off x="1318260" y="-155972"/>
            <a:ext cx="7886700" cy="994172"/>
          </a:xfrm>
        </p:spPr>
        <p:txBody>
          <a:bodyPr/>
          <a:lstStyle/>
          <a:p>
            <a:r>
              <a:rPr lang="en-US" b="1" dirty="0"/>
              <a:t>Applications of Blockchain</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0410"/>
            <a:ext cx="9144000" cy="5597883"/>
          </a:xfrm>
          <a:prstGeom prst="rect">
            <a:avLst/>
          </a:prstGeom>
        </p:spPr>
      </p:pic>
    </p:spTree>
    <p:extLst>
      <p:ext uri="{BB962C8B-B14F-4D97-AF65-F5344CB8AC3E}">
        <p14:creationId xmlns:p14="http://schemas.microsoft.com/office/powerpoint/2010/main" val="1297860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1AFDC-3E11-4563-9DE7-CCA8B81ED371}"/>
              </a:ext>
            </a:extLst>
          </p:cNvPr>
          <p:cNvSpPr>
            <a:spLocks noGrp="1"/>
          </p:cNvSpPr>
          <p:nvPr>
            <p:ph type="title"/>
          </p:nvPr>
        </p:nvSpPr>
        <p:spPr>
          <a:xfrm>
            <a:off x="952500" y="-128933"/>
            <a:ext cx="7886700" cy="994172"/>
          </a:xfrm>
        </p:spPr>
        <p:txBody>
          <a:bodyPr/>
          <a:lstStyle/>
          <a:p>
            <a:r>
              <a:rPr lang="en-US" b="1" dirty="0"/>
              <a:t>Applications of Blockchain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16283"/>
            <a:ext cx="8686800" cy="5867525"/>
          </a:xfrm>
          <a:prstGeom prst="rect">
            <a:avLst/>
          </a:prstGeom>
        </p:spPr>
      </p:pic>
    </p:spTree>
    <p:extLst>
      <p:ext uri="{BB962C8B-B14F-4D97-AF65-F5344CB8AC3E}">
        <p14:creationId xmlns:p14="http://schemas.microsoft.com/office/powerpoint/2010/main" val="3783255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sp>
        <p:nvSpPr>
          <p:cNvPr id="443395" name="Rectangle 3"/>
          <p:cNvSpPr>
            <a:spLocks noGrp="1" noChangeArrowheads="1"/>
          </p:cNvSpPr>
          <p:nvPr>
            <p:ph type="body" idx="1"/>
          </p:nvPr>
        </p:nvSpPr>
        <p:spPr>
          <a:xfrm>
            <a:off x="6096" y="838200"/>
            <a:ext cx="9144000" cy="2743200"/>
          </a:xfrm>
          <a:solidFill>
            <a:schemeClr val="bg1"/>
          </a:solidFill>
        </p:spPr>
        <p:txBody>
          <a:bodyPr/>
          <a:lstStyle/>
          <a:p>
            <a:pPr>
              <a:spcBef>
                <a:spcPts val="600"/>
              </a:spcBef>
              <a:buFont typeface="+mj-lt"/>
              <a:buAutoNum type="arabicPeriod"/>
            </a:pPr>
            <a:r>
              <a:rPr lang="en-US" altLang="en-US" dirty="0">
                <a:solidFill>
                  <a:srgbClr val="FF0000"/>
                </a:solidFill>
              </a:rPr>
              <a:t>Human Resources and Procurement</a:t>
            </a:r>
          </a:p>
          <a:p>
            <a:pPr lvl="1">
              <a:spcBef>
                <a:spcPts val="600"/>
              </a:spcBef>
            </a:pPr>
            <a:r>
              <a:rPr lang="en-US" altLang="en-US" sz="2400" dirty="0"/>
              <a:t>Will enable organizations requiring specialized talent and capabilities to ob­tain better information about potential contractors and partners than many traditional recruitment and procurement methods offer. </a:t>
            </a:r>
          </a:p>
          <a:p>
            <a:pPr lvl="2">
              <a:spcBef>
                <a:spcPts val="600"/>
              </a:spcBef>
            </a:pPr>
            <a:r>
              <a:rPr lang="en-US" altLang="en-US" sz="2000" dirty="0"/>
              <a:t>With a prospective employee's consent, an employer will have access to a cache of information that's known to be correct because it has been uploaded, stored, and managed on a highly secure, distributable database. </a:t>
            </a:r>
          </a:p>
          <a:p>
            <a:pPr lvl="2">
              <a:spcBef>
                <a:spcPts val="600"/>
              </a:spcBef>
            </a:pPr>
            <a:r>
              <a:rPr lang="en-US" altLang="en-US" sz="2000" dirty="0"/>
              <a:t>For example, job prospects wouldn't be able to lie about their training or degrees because an authority, such as the university they graduated from, has entered the data on the blockchain. </a:t>
            </a:r>
          </a:p>
          <a:p>
            <a:pPr lvl="2">
              <a:spcBef>
                <a:spcPts val="600"/>
              </a:spcBef>
            </a:pPr>
            <a:r>
              <a:rPr lang="en-US" altLang="en-US" sz="2000" dirty="0"/>
              <a:t>Tampering with data after the fact wouldn't be possible: It would involve taking over the entire blockchain, a nearly impossible task. </a:t>
            </a:r>
          </a:p>
          <a:p>
            <a:pPr marL="0" indent="0">
              <a:spcBef>
                <a:spcPts val="600"/>
              </a:spcBef>
              <a:buNone/>
            </a:pPr>
            <a:endParaRPr lang="en-US" altLang="en-US" sz="2000" dirty="0"/>
          </a:p>
        </p:txBody>
      </p:sp>
    </p:spTree>
    <p:extLst>
      <p:ext uri="{BB962C8B-B14F-4D97-AF65-F5344CB8AC3E}">
        <p14:creationId xmlns:p14="http://schemas.microsoft.com/office/powerpoint/2010/main" val="293543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sp>
        <p:nvSpPr>
          <p:cNvPr id="443395" name="Rectangle 3"/>
          <p:cNvSpPr>
            <a:spLocks noGrp="1" noChangeArrowheads="1"/>
          </p:cNvSpPr>
          <p:nvPr>
            <p:ph type="body" idx="1"/>
          </p:nvPr>
        </p:nvSpPr>
        <p:spPr>
          <a:xfrm>
            <a:off x="6096" y="838200"/>
            <a:ext cx="9144000" cy="2743200"/>
          </a:xfrm>
          <a:solidFill>
            <a:schemeClr val="bg1"/>
          </a:solidFill>
        </p:spPr>
        <p:txBody>
          <a:bodyPr/>
          <a:lstStyle/>
          <a:p>
            <a:pPr marL="0" indent="0">
              <a:spcBef>
                <a:spcPts val="600"/>
              </a:spcBef>
              <a:buNone/>
            </a:pPr>
            <a:r>
              <a:rPr lang="en-US" altLang="en-US" sz="4000" dirty="0"/>
              <a:t>2.</a:t>
            </a:r>
            <a:r>
              <a:rPr lang="en-US" altLang="en-US" sz="4400" dirty="0"/>
              <a:t> </a:t>
            </a:r>
            <a:r>
              <a:rPr lang="en-US" altLang="en-US" sz="4000" dirty="0">
                <a:solidFill>
                  <a:srgbClr val="FF0000"/>
                </a:solidFill>
              </a:rPr>
              <a:t>Finance and Accounting</a:t>
            </a:r>
          </a:p>
          <a:p>
            <a:pPr lvl="1">
              <a:spcBef>
                <a:spcPts val="600"/>
              </a:spcBef>
            </a:pPr>
            <a:r>
              <a:rPr lang="en-US" altLang="en-US" sz="3200" dirty="0"/>
              <a:t>When you search the web for a company's financial data, you search in two dimensions: horizontal (across the web) and vertical (within particular websites). </a:t>
            </a:r>
          </a:p>
          <a:p>
            <a:pPr lvl="2">
              <a:spcBef>
                <a:spcPts val="600"/>
              </a:spcBef>
            </a:pPr>
            <a:r>
              <a:rPr lang="en-US" altLang="en-US" sz="2800" dirty="0"/>
              <a:t>On a blockchain, though, there's a third dimension: sequence. </a:t>
            </a:r>
          </a:p>
          <a:p>
            <a:pPr lvl="2">
              <a:spcBef>
                <a:spcPts val="600"/>
              </a:spcBef>
            </a:pPr>
            <a:r>
              <a:rPr lang="en-US" altLang="en-US" sz="2800" dirty="0"/>
              <a:t>In addition to being able to obtain a historical picture of the company since it was incorporated, you can see what has occurred in the last few minutes. </a:t>
            </a:r>
          </a:p>
        </p:txBody>
      </p:sp>
    </p:spTree>
    <p:extLst>
      <p:ext uri="{BB962C8B-B14F-4D97-AF65-F5344CB8AC3E}">
        <p14:creationId xmlns:p14="http://schemas.microsoft.com/office/powerpoint/2010/main" val="40716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sp>
        <p:nvSpPr>
          <p:cNvPr id="443395" name="Rectangle 3"/>
          <p:cNvSpPr>
            <a:spLocks noGrp="1" noChangeArrowheads="1"/>
          </p:cNvSpPr>
          <p:nvPr>
            <p:ph type="body" idx="1"/>
          </p:nvPr>
        </p:nvSpPr>
        <p:spPr>
          <a:xfrm>
            <a:off x="0" y="990600"/>
            <a:ext cx="9144000" cy="2743200"/>
          </a:xfrm>
          <a:solidFill>
            <a:schemeClr val="bg1"/>
          </a:solidFill>
        </p:spPr>
        <p:txBody>
          <a:bodyPr/>
          <a:lstStyle/>
          <a:p>
            <a:pPr marL="0" indent="0">
              <a:spcBef>
                <a:spcPts val="600"/>
              </a:spcBef>
              <a:buNone/>
            </a:pPr>
            <a:r>
              <a:rPr lang="en-US" altLang="en-US" sz="4000" dirty="0"/>
              <a:t>3</a:t>
            </a:r>
            <a:r>
              <a:rPr lang="en-US" altLang="en-US" sz="4400" dirty="0"/>
              <a:t>. </a:t>
            </a:r>
            <a:r>
              <a:rPr lang="en-US" altLang="en-US" sz="4000" dirty="0">
                <a:solidFill>
                  <a:srgbClr val="FF0000"/>
                </a:solidFill>
              </a:rPr>
              <a:t>Sales and Marketing</a:t>
            </a:r>
            <a:endParaRPr lang="en-US" altLang="en-US" sz="4400" dirty="0">
              <a:solidFill>
                <a:srgbClr val="FF0000"/>
              </a:solidFill>
            </a:endParaRPr>
          </a:p>
          <a:p>
            <a:pPr lvl="1">
              <a:spcBef>
                <a:spcPts val="600"/>
              </a:spcBef>
            </a:pPr>
            <a:r>
              <a:rPr lang="en-US" altLang="en-US" sz="3200" dirty="0"/>
              <a:t>Just as a blockchain provides a way to ob­tain information about potential contractors and partners, it will be able to tell you about people or businesses who are potential customers. </a:t>
            </a:r>
          </a:p>
          <a:p>
            <a:pPr lvl="1">
              <a:spcBef>
                <a:spcPts val="600"/>
              </a:spcBef>
            </a:pPr>
            <a:r>
              <a:rPr lang="en-US" altLang="en-US" sz="3200" dirty="0"/>
              <a:t>Blockchain will allow companies to engage with individual customers on a peer-to-peer basis. This may seem like a lot of effort, but it could actually be a huge opportunity. </a:t>
            </a:r>
            <a:endParaRPr lang="en-US" altLang="en-US" sz="3600" dirty="0"/>
          </a:p>
          <a:p>
            <a:pPr marL="0" indent="0">
              <a:spcBef>
                <a:spcPts val="600"/>
              </a:spcBef>
              <a:buNone/>
            </a:pPr>
            <a:r>
              <a:rPr lang="en-US" altLang="en-US" dirty="0"/>
              <a:t> </a:t>
            </a:r>
          </a:p>
        </p:txBody>
      </p:sp>
    </p:spTree>
    <p:extLst>
      <p:ext uri="{BB962C8B-B14F-4D97-AF65-F5344CB8AC3E}">
        <p14:creationId xmlns:p14="http://schemas.microsoft.com/office/powerpoint/2010/main" val="2327856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sp>
        <p:nvSpPr>
          <p:cNvPr id="443395" name="Rectangle 3"/>
          <p:cNvSpPr>
            <a:spLocks noGrp="1" noChangeArrowheads="1"/>
          </p:cNvSpPr>
          <p:nvPr>
            <p:ph type="body" idx="1"/>
          </p:nvPr>
        </p:nvSpPr>
        <p:spPr>
          <a:xfrm>
            <a:off x="21336" y="1066800"/>
            <a:ext cx="9144000" cy="2743200"/>
          </a:xfrm>
          <a:solidFill>
            <a:schemeClr val="bg1"/>
          </a:solidFill>
        </p:spPr>
        <p:txBody>
          <a:bodyPr/>
          <a:lstStyle/>
          <a:p>
            <a:pPr marL="0" indent="0">
              <a:spcBef>
                <a:spcPts val="600"/>
              </a:spcBef>
              <a:buNone/>
            </a:pPr>
            <a:r>
              <a:rPr lang="en-US" altLang="en-US" dirty="0"/>
              <a:t>4. </a:t>
            </a:r>
            <a:r>
              <a:rPr lang="en-US" altLang="en-US" dirty="0">
                <a:solidFill>
                  <a:srgbClr val="FF0000"/>
                </a:solidFill>
              </a:rPr>
              <a:t>Legal Affairs</a:t>
            </a:r>
          </a:p>
          <a:p>
            <a:pPr lvl="1">
              <a:spcBef>
                <a:spcPts val="600"/>
              </a:spcBef>
            </a:pPr>
            <a:r>
              <a:rPr lang="en-US" altLang="en-US" dirty="0"/>
              <a:t>Corporations are vehicles for creating long-term contracts when short-term contracts require too much effort to negotiate and enforce. </a:t>
            </a:r>
          </a:p>
          <a:p>
            <a:pPr lvl="1">
              <a:spcBef>
                <a:spcPts val="600"/>
              </a:spcBef>
            </a:pPr>
            <a:r>
              <a:rPr lang="en-US" altLang="en-US" dirty="0"/>
              <a:t>Blockchains facilitate contracting in both the short and long term. </a:t>
            </a:r>
          </a:p>
          <a:p>
            <a:pPr lvl="1">
              <a:spcBef>
                <a:spcPts val="600"/>
              </a:spcBef>
            </a:pPr>
            <a:r>
              <a:rPr lang="en-US" altLang="en-US" dirty="0"/>
              <a:t>Through smart contracts - software that, in effect, mimics the logic of contracts with guaranteed exe­cution, enforcement, and payments - companies will be able to automate the terms of agreement. </a:t>
            </a:r>
            <a:r>
              <a:rPr lang="en-US" altLang="en-US" sz="2400" dirty="0"/>
              <a:t> </a:t>
            </a:r>
          </a:p>
          <a:p>
            <a:pPr lvl="2">
              <a:spcBef>
                <a:spcPts val="600"/>
              </a:spcBef>
            </a:pPr>
            <a:r>
              <a:rPr lang="en-US" altLang="en-US" dirty="0"/>
              <a:t>Because the contracts will be self-enforcing, corporations will not want to enter into them lightly. </a:t>
            </a:r>
          </a:p>
          <a:p>
            <a:pPr marL="0" indent="0">
              <a:spcBef>
                <a:spcPts val="600"/>
              </a:spcBef>
              <a:buNone/>
            </a:pPr>
            <a:endParaRPr lang="en-US" altLang="en-US" sz="2800" dirty="0"/>
          </a:p>
        </p:txBody>
      </p:sp>
    </p:spTree>
    <p:extLst>
      <p:ext uri="{BB962C8B-B14F-4D97-AF65-F5344CB8AC3E}">
        <p14:creationId xmlns:p14="http://schemas.microsoft.com/office/powerpoint/2010/main" val="197479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sp>
        <p:nvSpPr>
          <p:cNvPr id="443395" name="Rectangle 3"/>
          <p:cNvSpPr>
            <a:spLocks noGrp="1" noChangeArrowheads="1"/>
          </p:cNvSpPr>
          <p:nvPr>
            <p:ph type="body" idx="1"/>
          </p:nvPr>
        </p:nvSpPr>
        <p:spPr>
          <a:xfrm>
            <a:off x="0" y="762000"/>
            <a:ext cx="9144000" cy="2743200"/>
          </a:xfrm>
          <a:solidFill>
            <a:schemeClr val="bg1"/>
          </a:solidFill>
        </p:spPr>
        <p:txBody>
          <a:bodyPr/>
          <a:lstStyle/>
          <a:p>
            <a:pPr marL="0" indent="0">
              <a:spcBef>
                <a:spcPts val="600"/>
              </a:spcBef>
              <a:buNone/>
            </a:pPr>
            <a:r>
              <a:rPr lang="en-US" altLang="en-US" dirty="0"/>
              <a:t>5. </a:t>
            </a:r>
            <a:r>
              <a:rPr lang="en-US" altLang="en-US" dirty="0">
                <a:solidFill>
                  <a:srgbClr val="FF0000"/>
                </a:solidFill>
              </a:rPr>
              <a:t>Raising Capital</a:t>
            </a:r>
          </a:p>
          <a:p>
            <a:pPr lvl="1">
              <a:spcBef>
                <a:spcPts val="600"/>
              </a:spcBef>
            </a:pPr>
            <a:r>
              <a:rPr lang="en-US" altLang="en-US" sz="3200" dirty="0"/>
              <a:t>Blockchain has the potential to disrupt the way the global financial system works and change the nature of investment. </a:t>
            </a:r>
          </a:p>
          <a:p>
            <a:pPr lvl="1">
              <a:spcBef>
                <a:spcPts val="600"/>
              </a:spcBef>
            </a:pPr>
            <a:r>
              <a:rPr lang="en-US" altLang="en-US" sz="3200" dirty="0"/>
              <a:t>Mindful of this prospect, the New York Stock Exchange has invested in Coinbase Inc., a digital currency wallet and platform company headquartered in San Francisco, California. </a:t>
            </a:r>
          </a:p>
          <a:p>
            <a:pPr lvl="1">
              <a:spcBef>
                <a:spcPts val="600"/>
              </a:spcBef>
            </a:pPr>
            <a:r>
              <a:rPr lang="en-US" altLang="en-US" sz="3200" dirty="0"/>
              <a:t>For its part, the Nasdaq Stock Market is also experimenting with blockchain technology</a:t>
            </a:r>
            <a:r>
              <a:rPr lang="en-US" altLang="en-US" dirty="0"/>
              <a:t>. </a:t>
            </a:r>
          </a:p>
        </p:txBody>
      </p:sp>
    </p:spTree>
    <p:extLst>
      <p:ext uri="{BB962C8B-B14F-4D97-AF65-F5344CB8AC3E}">
        <p14:creationId xmlns:p14="http://schemas.microsoft.com/office/powerpoint/2010/main" val="4136775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2800" dirty="0">
                <a:solidFill>
                  <a:schemeClr val="tx1"/>
                </a:solidFill>
              </a:rPr>
              <a:t>How Blockchain will Change Businesses and Organizations</a:t>
            </a:r>
            <a:endParaRPr lang="en-US" altLang="en-US" sz="2800" dirty="0">
              <a:solidFill>
                <a:schemeClr val="tx1"/>
              </a:solidFill>
            </a:endParaRPr>
          </a:p>
        </p:txBody>
      </p:sp>
      <p:pic>
        <p:nvPicPr>
          <p:cNvPr id="3" name="G3psxs3gyf8"/>
          <p:cNvPicPr>
            <a:picLocks noGrp="1" noRot="1" noChangeAspect="1"/>
          </p:cNvPicPr>
          <p:nvPr>
            <p:ph idx="1"/>
            <a:videoFile r:link="rId1"/>
          </p:nvPr>
        </p:nvPicPr>
        <p:blipFill>
          <a:blip r:embed="rId4"/>
          <a:stretch>
            <a:fillRect/>
          </a:stretch>
        </p:blipFill>
        <p:spPr>
          <a:xfrm>
            <a:off x="101600" y="1143000"/>
            <a:ext cx="9076267" cy="5105400"/>
          </a:xfrm>
          <a:prstGeom prst="rect">
            <a:avLst/>
          </a:prstGeom>
        </p:spPr>
      </p:pic>
    </p:spTree>
    <p:extLst>
      <p:ext uri="{BB962C8B-B14F-4D97-AF65-F5344CB8AC3E}">
        <p14:creationId xmlns:p14="http://schemas.microsoft.com/office/powerpoint/2010/main" val="399317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1ADA-EDBE-44A1-9D4E-5B952CB5CC42}"/>
              </a:ext>
            </a:extLst>
          </p:cNvPr>
          <p:cNvSpPr>
            <a:spLocks noGrp="1"/>
          </p:cNvSpPr>
          <p:nvPr>
            <p:ph type="title"/>
          </p:nvPr>
        </p:nvSpPr>
        <p:spPr/>
        <p:txBody>
          <a:bodyPr/>
          <a:lstStyle/>
          <a:p>
            <a:r>
              <a:rPr lang="en-US" dirty="0"/>
              <a:t>What is Blockchain ?</a:t>
            </a:r>
          </a:p>
        </p:txBody>
      </p:sp>
      <p:sp>
        <p:nvSpPr>
          <p:cNvPr id="3" name="Content Placeholder 2">
            <a:extLst>
              <a:ext uri="{FF2B5EF4-FFF2-40B4-BE49-F238E27FC236}">
                <a16:creationId xmlns:a16="http://schemas.microsoft.com/office/drawing/2014/main" id="{38FB81FD-2F88-4216-9BAA-A21156884562}"/>
              </a:ext>
            </a:extLst>
          </p:cNvPr>
          <p:cNvSpPr>
            <a:spLocks noGrp="1"/>
          </p:cNvSpPr>
          <p:nvPr>
            <p:ph idx="1"/>
          </p:nvPr>
        </p:nvSpPr>
        <p:spPr/>
        <p:txBody>
          <a:bodyPr>
            <a:normAutofit/>
          </a:bodyPr>
          <a:lstStyle/>
          <a:p>
            <a:r>
              <a:rPr lang="en-US" sz="3600" b="1" dirty="0"/>
              <a:t>A Blockchain is a historical record of transactions, much like a database</a:t>
            </a:r>
            <a:endParaRPr lang="en-US" sz="3600" dirty="0"/>
          </a:p>
          <a:p>
            <a:r>
              <a:rPr lang="en-US" sz="2400" b="1" dirty="0"/>
              <a:t>Blocks in a chain = pages in a book. Each page in a book contains:</a:t>
            </a:r>
          </a:p>
          <a:p>
            <a:endParaRPr lang="en-US" sz="2400" b="1" dirty="0"/>
          </a:p>
          <a:p>
            <a:pPr marL="0" indent="0">
              <a:buNone/>
            </a:pPr>
            <a:r>
              <a:rPr lang="en-US" dirty="0"/>
              <a:t>The text: the story</a:t>
            </a:r>
          </a:p>
          <a:p>
            <a:r>
              <a:rPr lang="en-US" dirty="0"/>
              <a:t>Each page has information about itself: title of the book, chapter title, page number, etc. (e.g. the “metadata”)</a:t>
            </a:r>
          </a:p>
          <a:p>
            <a:pPr marL="0" indent="0">
              <a:buNone/>
            </a:pPr>
            <a:endParaRPr lang="en-US" sz="2400" dirty="0"/>
          </a:p>
        </p:txBody>
      </p:sp>
      <p:pic>
        <p:nvPicPr>
          <p:cNvPr id="4" name="Picture 3">
            <a:extLst>
              <a:ext uri="{FF2B5EF4-FFF2-40B4-BE49-F238E27FC236}">
                <a16:creationId xmlns:a16="http://schemas.microsoft.com/office/drawing/2014/main" id="{7A6565A7-3B3F-44DD-8942-935E9C55727A}"/>
              </a:ext>
            </a:extLst>
          </p:cNvPr>
          <p:cNvPicPr>
            <a:picLocks noChangeAspect="1"/>
          </p:cNvPicPr>
          <p:nvPr/>
        </p:nvPicPr>
        <p:blipFill>
          <a:blip r:embed="rId2"/>
          <a:stretch>
            <a:fillRect/>
          </a:stretch>
        </p:blipFill>
        <p:spPr>
          <a:xfrm>
            <a:off x="270510" y="1210270"/>
            <a:ext cx="342900" cy="835819"/>
          </a:xfrm>
          <a:prstGeom prst="rect">
            <a:avLst/>
          </a:prstGeom>
        </p:spPr>
      </p:pic>
    </p:spTree>
    <p:extLst>
      <p:ext uri="{BB962C8B-B14F-4D97-AF65-F5344CB8AC3E}">
        <p14:creationId xmlns:p14="http://schemas.microsoft.com/office/powerpoint/2010/main" val="325602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chemeClr val="tx1"/>
                </a:solidFill>
              </a:rPr>
              <a:t>A Framework for Blockchain Adoption</a:t>
            </a:r>
            <a:endParaRPr lang="en-US" altLang="en-US" sz="4000" dirty="0">
              <a:solidFill>
                <a:schemeClr val="tx1"/>
              </a:solidFill>
            </a:endParaRPr>
          </a:p>
        </p:txBody>
      </p:sp>
      <p:sp>
        <p:nvSpPr>
          <p:cNvPr id="3" name="Rectangle 2"/>
          <p:cNvSpPr/>
          <p:nvPr/>
        </p:nvSpPr>
        <p:spPr bwMode="auto">
          <a:xfrm>
            <a:off x="6858000" y="838200"/>
            <a:ext cx="22098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spTree>
    <p:extLst>
      <p:ext uri="{BB962C8B-B14F-4D97-AF65-F5344CB8AC3E}">
        <p14:creationId xmlns:p14="http://schemas.microsoft.com/office/powerpoint/2010/main" val="1114907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4000" dirty="0">
                <a:solidFill>
                  <a:schemeClr val="tx1"/>
                </a:solidFill>
              </a:rPr>
              <a:t>Parallels Between Blockchain and TCP/IP</a:t>
            </a:r>
            <a:endParaRPr lang="en-US" altLang="en-US" sz="4000" dirty="0">
              <a:solidFill>
                <a:schemeClr val="tx1"/>
              </a:solidFill>
            </a:endParaRPr>
          </a:p>
        </p:txBody>
      </p:sp>
      <p:sp>
        <p:nvSpPr>
          <p:cNvPr id="3" name="Rectangle 2"/>
          <p:cNvSpPr/>
          <p:nvPr/>
        </p:nvSpPr>
        <p:spPr bwMode="auto">
          <a:xfrm>
            <a:off x="6858000" y="838200"/>
            <a:ext cx="2209800" cy="6858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pitchFamily="1" charset="0"/>
              <a:ea typeface="+mn-ea"/>
              <a:cs typeface="Arial" panose="020B0604020202020204" pitchFamily="34" charset="0"/>
            </a:endParaRPr>
          </a:p>
        </p:txBody>
      </p:sp>
      <p:pic>
        <p:nvPicPr>
          <p:cNvPr id="5" name="Google Shape;292;p43"/>
          <p:cNvPicPr preferRelativeResize="0"/>
          <p:nvPr/>
        </p:nvPicPr>
        <p:blipFill rotWithShape="1">
          <a:blip r:embed="rId3">
            <a:alphaModFix/>
          </a:blip>
          <a:srcRect b="5490"/>
          <a:stretch/>
        </p:blipFill>
        <p:spPr>
          <a:xfrm>
            <a:off x="1143000" y="685800"/>
            <a:ext cx="6470850" cy="5853875"/>
          </a:xfrm>
          <a:prstGeom prst="rect">
            <a:avLst/>
          </a:prstGeom>
          <a:noFill/>
          <a:ln>
            <a:noFill/>
          </a:ln>
        </p:spPr>
      </p:pic>
    </p:spTree>
    <p:extLst>
      <p:ext uri="{BB962C8B-B14F-4D97-AF65-F5344CB8AC3E}">
        <p14:creationId xmlns:p14="http://schemas.microsoft.com/office/powerpoint/2010/main" val="230325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228600"/>
            <a:ext cx="9296400" cy="576263"/>
          </a:xfrm>
        </p:spPr>
        <p:txBody>
          <a:bodyPr/>
          <a:lstStyle/>
          <a:p>
            <a:r>
              <a:rPr lang="en-US" b="1" dirty="0">
                <a:solidFill>
                  <a:srgbClr val="FF0000"/>
                </a:solidFill>
              </a:rPr>
              <a:t>Merkle Trees</a:t>
            </a:r>
            <a:endParaRPr lang="en-US" altLang="en-US" b="1" dirty="0">
              <a:solidFill>
                <a:srgbClr val="FF0000"/>
              </a:solidFill>
            </a:endParaRPr>
          </a:p>
        </p:txBody>
      </p:sp>
      <p:sp>
        <p:nvSpPr>
          <p:cNvPr id="2" name="Content Placeholder 1"/>
          <p:cNvSpPr>
            <a:spLocks noGrp="1"/>
          </p:cNvSpPr>
          <p:nvPr>
            <p:ph idx="1"/>
          </p:nvPr>
        </p:nvSpPr>
        <p:spPr/>
        <p:txBody>
          <a:bodyPr/>
          <a:lstStyle/>
          <a:p>
            <a:endParaRPr lang="en-US" dirty="0"/>
          </a:p>
        </p:txBody>
      </p:sp>
      <p:pic>
        <p:nvPicPr>
          <p:cNvPr id="1026" name="Picture 2" descr="https://cdn-images-1.medium.com/max/1200/1*UrjiK3IjdbgoV2dyKRvAG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43000"/>
            <a:ext cx="8492542"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275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228600"/>
            <a:ext cx="9296400" cy="576263"/>
          </a:xfrm>
        </p:spPr>
        <p:txBody>
          <a:bodyPr/>
          <a:lstStyle/>
          <a:p>
            <a:r>
              <a:rPr lang="en-US" sz="5400" b="1" dirty="0">
                <a:solidFill>
                  <a:srgbClr val="FF0000"/>
                </a:solidFill>
              </a:rPr>
              <a:t>Merkle</a:t>
            </a:r>
            <a:r>
              <a:rPr lang="en-US" sz="4800" b="1" dirty="0">
                <a:solidFill>
                  <a:srgbClr val="FF0000"/>
                </a:solidFill>
              </a:rPr>
              <a:t> Root</a:t>
            </a:r>
            <a:endParaRPr lang="en-US" altLang="en-US" sz="4800" b="1" dirty="0">
              <a:solidFill>
                <a:srgbClr val="FF0000"/>
              </a:solidFill>
            </a:endParaRPr>
          </a:p>
        </p:txBody>
      </p:sp>
      <p:sp>
        <p:nvSpPr>
          <p:cNvPr id="2" name="Content Placeholder 1"/>
          <p:cNvSpPr>
            <a:spLocks noGrp="1"/>
          </p:cNvSpPr>
          <p:nvPr>
            <p:ph idx="1"/>
          </p:nvPr>
        </p:nvSpPr>
        <p:spPr>
          <a:xfrm>
            <a:off x="381000" y="1447800"/>
            <a:ext cx="8534400" cy="4114800"/>
          </a:xfrm>
        </p:spPr>
        <p:txBody>
          <a:bodyPr/>
          <a:lstStyle/>
          <a:p>
            <a:pPr>
              <a:lnSpc>
                <a:spcPct val="160000"/>
              </a:lnSpc>
            </a:pPr>
            <a:r>
              <a:rPr lang="en-US" dirty="0">
                <a:solidFill>
                  <a:srgbClr val="0033CC"/>
                </a:solidFill>
              </a:rPr>
              <a:t>Summarizes all of the data in the related transactions, and </a:t>
            </a:r>
            <a:r>
              <a:rPr lang="en-US" u="sng" dirty="0">
                <a:solidFill>
                  <a:srgbClr val="0033CC"/>
                </a:solidFill>
              </a:rPr>
              <a:t>is stored in the block header</a:t>
            </a:r>
            <a:r>
              <a:rPr lang="en-US" dirty="0">
                <a:solidFill>
                  <a:srgbClr val="0033CC"/>
                </a:solidFill>
              </a:rPr>
              <a:t>.</a:t>
            </a:r>
          </a:p>
          <a:p>
            <a:pPr lvl="1">
              <a:lnSpc>
                <a:spcPct val="160000"/>
              </a:lnSpc>
            </a:pPr>
            <a:r>
              <a:rPr lang="en-US" dirty="0"/>
              <a:t>Maintains the integrity of the data. </a:t>
            </a:r>
          </a:p>
          <a:p>
            <a:pPr lvl="1">
              <a:lnSpc>
                <a:spcPct val="160000"/>
              </a:lnSpc>
            </a:pPr>
            <a:r>
              <a:rPr lang="en-US" dirty="0">
                <a:solidFill>
                  <a:srgbClr val="C00000"/>
                </a:solidFill>
              </a:rPr>
              <a:t>If a single detail in any of the transactions or the order of the transactions changes, so does the Merkle Root. </a:t>
            </a:r>
          </a:p>
        </p:txBody>
      </p:sp>
    </p:spTree>
    <p:extLst>
      <p:ext uri="{BB962C8B-B14F-4D97-AF65-F5344CB8AC3E}">
        <p14:creationId xmlns:p14="http://schemas.microsoft.com/office/powerpoint/2010/main" val="84415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152400"/>
            <a:ext cx="9296400" cy="576263"/>
          </a:xfrm>
        </p:spPr>
        <p:txBody>
          <a:bodyPr/>
          <a:lstStyle/>
          <a:p>
            <a:r>
              <a:rPr lang="en-US" b="1" dirty="0">
                <a:solidFill>
                  <a:srgbClr val="FF0000"/>
                </a:solidFill>
              </a:rPr>
              <a:t>Merkle Root</a:t>
            </a:r>
            <a:endParaRPr lang="en-US" altLang="en-US" b="1" dirty="0">
              <a:solidFill>
                <a:srgbClr val="FF0000"/>
              </a:solidFill>
            </a:endParaRPr>
          </a:p>
        </p:txBody>
      </p:sp>
      <p:pic>
        <p:nvPicPr>
          <p:cNvPr id="2050" name="Picture 2" descr="https://cdn-images-1.medium.com/max/1500/1*Vn4nOcUXnhIPjYnZ7b3ySA.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8382000" cy="37882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914400"/>
            <a:ext cx="8458200" cy="1069332"/>
          </a:xfrm>
          <a:prstGeom prst="rect">
            <a:avLst/>
          </a:prstGeom>
        </p:spPr>
        <p:txBody>
          <a:bodyPr wrap="square">
            <a:spAutoFit/>
          </a:bodyPr>
          <a:lstStyle/>
          <a:p>
            <a:pPr>
              <a:lnSpc>
                <a:spcPct val="140000"/>
              </a:lnSpc>
            </a:pPr>
            <a:r>
              <a:rPr lang="en-US" dirty="0">
                <a:solidFill>
                  <a:srgbClr val="0033CC"/>
                </a:solidFill>
              </a:rPr>
              <a:t>Allows for a quick and simple test of whether a specific transaction is included in the set or not.</a:t>
            </a:r>
          </a:p>
        </p:txBody>
      </p:sp>
      <p:sp>
        <p:nvSpPr>
          <p:cNvPr id="5" name="Rectangle 4"/>
          <p:cNvSpPr/>
          <p:nvPr/>
        </p:nvSpPr>
        <p:spPr>
          <a:xfrm>
            <a:off x="381000" y="5942487"/>
            <a:ext cx="7924800" cy="1200329"/>
          </a:xfrm>
          <a:prstGeom prst="rect">
            <a:avLst/>
          </a:prstGeom>
        </p:spPr>
        <p:txBody>
          <a:bodyPr wrap="square">
            <a:spAutoFit/>
          </a:bodyPr>
          <a:lstStyle/>
          <a:p>
            <a:r>
              <a:rPr lang="en-US" dirty="0">
                <a:solidFill>
                  <a:srgbClr val="C00000"/>
                </a:solidFill>
              </a:rPr>
              <a:t>The entire dataset doesn’t need to be downloaded to verify the integrity of Transaction 5.</a:t>
            </a:r>
            <a:br>
              <a:rPr lang="en-US" dirty="0">
                <a:solidFill>
                  <a:srgbClr val="C00000"/>
                </a:solidFill>
              </a:rPr>
            </a:br>
            <a:endParaRPr lang="en-US" dirty="0">
              <a:solidFill>
                <a:srgbClr val="C00000"/>
              </a:solidFill>
            </a:endParaRPr>
          </a:p>
        </p:txBody>
      </p:sp>
    </p:spTree>
    <p:extLst>
      <p:ext uri="{BB962C8B-B14F-4D97-AF65-F5344CB8AC3E}">
        <p14:creationId xmlns:p14="http://schemas.microsoft.com/office/powerpoint/2010/main" val="384477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2400" y="33337"/>
            <a:ext cx="9296400" cy="576263"/>
          </a:xfrm>
        </p:spPr>
        <p:txBody>
          <a:bodyPr/>
          <a:lstStyle/>
          <a:p>
            <a:r>
              <a:rPr lang="en-US" sz="4000" b="1" dirty="0">
                <a:solidFill>
                  <a:srgbClr val="FF0000"/>
                </a:solidFill>
              </a:rPr>
              <a:t>Advantages of Merkle</a:t>
            </a:r>
            <a:r>
              <a:rPr lang="en-US" sz="3600" b="1" dirty="0">
                <a:solidFill>
                  <a:srgbClr val="FF0000"/>
                </a:solidFill>
              </a:rPr>
              <a:t> Tree</a:t>
            </a:r>
            <a:endParaRPr lang="en-US" altLang="en-US" sz="3600" b="1" dirty="0">
              <a:solidFill>
                <a:srgbClr val="FF0000"/>
              </a:solidFill>
            </a:endParaRPr>
          </a:p>
        </p:txBody>
      </p:sp>
      <p:sp>
        <p:nvSpPr>
          <p:cNvPr id="2" name="Content Placeholder 1"/>
          <p:cNvSpPr>
            <a:spLocks noGrp="1"/>
          </p:cNvSpPr>
          <p:nvPr>
            <p:ph idx="1"/>
          </p:nvPr>
        </p:nvSpPr>
        <p:spPr>
          <a:xfrm>
            <a:off x="228600" y="685800"/>
            <a:ext cx="8534400" cy="4114800"/>
          </a:xfrm>
        </p:spPr>
        <p:txBody>
          <a:bodyPr/>
          <a:lstStyle/>
          <a:p>
            <a:pPr>
              <a:lnSpc>
                <a:spcPct val="140000"/>
              </a:lnSpc>
            </a:pPr>
            <a:r>
              <a:rPr lang="en-US" sz="2800" dirty="0">
                <a:solidFill>
                  <a:srgbClr val="0033CC"/>
                </a:solidFill>
              </a:rPr>
              <a:t>A Merkle tree differs from a hash-list in that </a:t>
            </a:r>
          </a:p>
          <a:p>
            <a:pPr lvl="1">
              <a:lnSpc>
                <a:spcPct val="140000"/>
              </a:lnSpc>
            </a:pPr>
            <a:r>
              <a:rPr lang="en-US" sz="2400" dirty="0">
                <a:solidFill>
                  <a:srgbClr val="800000"/>
                </a:solidFill>
              </a:rPr>
              <a:t>with a Merkle tree, one branch can be downloaded at a time and the integrity of each branch can be immediately verified, even if the rest of the tree is not yet available.</a:t>
            </a:r>
          </a:p>
          <a:p>
            <a:pPr>
              <a:lnSpc>
                <a:spcPct val="140000"/>
              </a:lnSpc>
            </a:pPr>
            <a:r>
              <a:rPr lang="en-US" sz="2800" dirty="0">
                <a:solidFill>
                  <a:srgbClr val="C00000"/>
                </a:solidFill>
              </a:rPr>
              <a:t>Three major benefits:</a:t>
            </a:r>
          </a:p>
          <a:p>
            <a:pPr marL="1200150" lvl="2" indent="-342900">
              <a:lnSpc>
                <a:spcPct val="140000"/>
              </a:lnSpc>
              <a:buFont typeface="+mj-lt"/>
              <a:buAutoNum type="arabicPeriod"/>
            </a:pPr>
            <a:r>
              <a:rPr lang="en-US" dirty="0">
                <a:solidFill>
                  <a:srgbClr val="336600"/>
                </a:solidFill>
              </a:rPr>
              <a:t>Provide a means to prove the integrity and validity of data</a:t>
            </a:r>
          </a:p>
          <a:p>
            <a:pPr marL="1200150" lvl="2" indent="-342900">
              <a:lnSpc>
                <a:spcPct val="140000"/>
              </a:lnSpc>
              <a:buFont typeface="+mj-lt"/>
              <a:buAutoNum type="arabicPeriod"/>
            </a:pPr>
            <a:r>
              <a:rPr lang="en-US" dirty="0">
                <a:solidFill>
                  <a:srgbClr val="336600"/>
                </a:solidFill>
              </a:rPr>
              <a:t>Require little memory or disk space as the proofs are computationally easy and fast</a:t>
            </a:r>
          </a:p>
          <a:p>
            <a:pPr marL="1200150" lvl="2" indent="-342900">
              <a:lnSpc>
                <a:spcPct val="140000"/>
              </a:lnSpc>
              <a:buFont typeface="+mj-lt"/>
              <a:buAutoNum type="arabicPeriod"/>
            </a:pPr>
            <a:r>
              <a:rPr lang="en-US" dirty="0">
                <a:solidFill>
                  <a:srgbClr val="336600"/>
                </a:solidFill>
              </a:rPr>
              <a:t>Proofs and management only require tiny amounts of information to be transmitted across networks</a:t>
            </a:r>
          </a:p>
        </p:txBody>
      </p:sp>
    </p:spTree>
    <p:extLst>
      <p:ext uri="{BB962C8B-B14F-4D97-AF65-F5344CB8AC3E}">
        <p14:creationId xmlns:p14="http://schemas.microsoft.com/office/powerpoint/2010/main" val="286514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2400" y="33337"/>
            <a:ext cx="9296400" cy="576263"/>
          </a:xfrm>
        </p:spPr>
        <p:txBody>
          <a:bodyPr/>
          <a:lstStyle/>
          <a:p>
            <a:r>
              <a:rPr lang="en-US" sz="3200" b="1" dirty="0">
                <a:solidFill>
                  <a:srgbClr val="FF0000"/>
                </a:solidFill>
              </a:rPr>
              <a:t>Uses of Merkle</a:t>
            </a:r>
            <a:r>
              <a:rPr lang="en-US" sz="2800" b="1" dirty="0">
                <a:solidFill>
                  <a:srgbClr val="FF0000"/>
                </a:solidFill>
              </a:rPr>
              <a:t> Tree in Blockchains</a:t>
            </a:r>
            <a:endParaRPr lang="en-US" altLang="en-US" sz="2800" b="1" dirty="0">
              <a:solidFill>
                <a:srgbClr val="FF0000"/>
              </a:solidFill>
            </a:endParaRPr>
          </a:p>
        </p:txBody>
      </p:sp>
      <p:sp>
        <p:nvSpPr>
          <p:cNvPr id="2" name="Content Placeholder 1"/>
          <p:cNvSpPr>
            <a:spLocks noGrp="1"/>
          </p:cNvSpPr>
          <p:nvPr>
            <p:ph idx="1"/>
          </p:nvPr>
        </p:nvSpPr>
        <p:spPr>
          <a:xfrm>
            <a:off x="228600" y="638175"/>
            <a:ext cx="8534400" cy="4114800"/>
          </a:xfrm>
        </p:spPr>
        <p:txBody>
          <a:bodyPr/>
          <a:lstStyle/>
          <a:p>
            <a:pPr>
              <a:lnSpc>
                <a:spcPct val="140000"/>
              </a:lnSpc>
            </a:pPr>
            <a:r>
              <a:rPr lang="en-US" sz="2400" dirty="0">
                <a:solidFill>
                  <a:srgbClr val="0033CC"/>
                </a:solidFill>
              </a:rPr>
              <a:t>The ability to prove that a log is complete and consistent is essential to blockchain technology and the general ledger concept. </a:t>
            </a:r>
          </a:p>
          <a:p>
            <a:pPr lvl="1">
              <a:lnSpc>
                <a:spcPct val="140000"/>
              </a:lnSpc>
            </a:pPr>
            <a:r>
              <a:rPr lang="en-US" sz="1800" dirty="0">
                <a:solidFill>
                  <a:srgbClr val="800000"/>
                </a:solidFill>
              </a:rPr>
              <a:t>Merkle trees help verify that later versions of a log include everything from an earlier version and that all data is recorded and presented in chronological order. </a:t>
            </a:r>
          </a:p>
          <a:p>
            <a:pPr lvl="1">
              <a:lnSpc>
                <a:spcPct val="140000"/>
              </a:lnSpc>
            </a:pPr>
            <a:r>
              <a:rPr lang="en-US" sz="1800" dirty="0">
                <a:solidFill>
                  <a:srgbClr val="336600"/>
                </a:solidFill>
              </a:rPr>
              <a:t>Proving that a log is consistent requires showing that no previous records have been </a:t>
            </a:r>
            <a:r>
              <a:rPr lang="en-US" sz="1800" u="sng" dirty="0">
                <a:solidFill>
                  <a:srgbClr val="336600"/>
                </a:solidFill>
              </a:rPr>
              <a:t>added, altered or tampered with</a:t>
            </a:r>
            <a:r>
              <a:rPr lang="en-US" sz="1800" dirty="0">
                <a:solidFill>
                  <a:srgbClr val="336600"/>
                </a:solidFill>
              </a:rPr>
              <a:t>, and that the log has never been branched or forked.</a:t>
            </a:r>
          </a:p>
          <a:p>
            <a:pPr>
              <a:lnSpc>
                <a:spcPct val="140000"/>
              </a:lnSpc>
            </a:pPr>
            <a:r>
              <a:rPr lang="en-US" sz="2400" dirty="0">
                <a:solidFill>
                  <a:srgbClr val="C00000"/>
                </a:solidFill>
              </a:rPr>
              <a:t>Merkle trees benefit miners and users on the blockchain. </a:t>
            </a:r>
          </a:p>
          <a:p>
            <a:pPr lvl="1">
              <a:lnSpc>
                <a:spcPct val="140000"/>
              </a:lnSpc>
            </a:pPr>
            <a:r>
              <a:rPr lang="en-US" sz="2000" dirty="0">
                <a:solidFill>
                  <a:srgbClr val="FF0000"/>
                </a:solidFill>
              </a:rPr>
              <a:t>A miner can calculate hashes progressively, as the miner receives transactions from peers. </a:t>
            </a:r>
          </a:p>
          <a:p>
            <a:pPr lvl="1">
              <a:lnSpc>
                <a:spcPct val="140000"/>
              </a:lnSpc>
            </a:pPr>
            <a:r>
              <a:rPr lang="en-US" sz="2000" dirty="0">
                <a:solidFill>
                  <a:srgbClr val="0033CC"/>
                </a:solidFill>
              </a:rPr>
              <a:t>A user can verify parts of blocks individually and can check individual transactions using hashes of other branches of the tree.</a:t>
            </a:r>
            <a:endParaRPr lang="en-US" sz="1600" dirty="0">
              <a:solidFill>
                <a:srgbClr val="0033CC"/>
              </a:solidFill>
            </a:endParaRPr>
          </a:p>
        </p:txBody>
      </p:sp>
    </p:spTree>
    <p:extLst>
      <p:ext uri="{BB962C8B-B14F-4D97-AF65-F5344CB8AC3E}">
        <p14:creationId xmlns:p14="http://schemas.microsoft.com/office/powerpoint/2010/main" val="197807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52400" y="33337"/>
            <a:ext cx="9296400" cy="576263"/>
          </a:xfrm>
        </p:spPr>
        <p:txBody>
          <a:bodyPr/>
          <a:lstStyle/>
          <a:p>
            <a:r>
              <a:rPr lang="en-US" sz="3200" b="1" dirty="0">
                <a:solidFill>
                  <a:srgbClr val="FF0000"/>
                </a:solidFill>
              </a:rPr>
              <a:t>Uses of Merkle</a:t>
            </a:r>
            <a:r>
              <a:rPr lang="en-US" sz="2800" b="1" dirty="0">
                <a:solidFill>
                  <a:srgbClr val="FF0000"/>
                </a:solidFill>
              </a:rPr>
              <a:t> Tree in Blockchains</a:t>
            </a:r>
            <a:endParaRPr lang="en-US" altLang="en-US" sz="2800" b="1" dirty="0">
              <a:solidFill>
                <a:srgbClr val="FF0000"/>
              </a:solidFill>
            </a:endParaRPr>
          </a:p>
        </p:txBody>
      </p:sp>
      <p:sp>
        <p:nvSpPr>
          <p:cNvPr id="2" name="Content Placeholder 1"/>
          <p:cNvSpPr>
            <a:spLocks noGrp="1"/>
          </p:cNvSpPr>
          <p:nvPr>
            <p:ph idx="1"/>
          </p:nvPr>
        </p:nvSpPr>
        <p:spPr>
          <a:xfrm>
            <a:off x="152400" y="533400"/>
            <a:ext cx="8763000" cy="4114800"/>
          </a:xfrm>
        </p:spPr>
        <p:txBody>
          <a:bodyPr/>
          <a:lstStyle/>
          <a:p>
            <a:pPr>
              <a:lnSpc>
                <a:spcPct val="120000"/>
              </a:lnSpc>
            </a:pPr>
            <a:r>
              <a:rPr lang="en-US" sz="2800" dirty="0">
                <a:solidFill>
                  <a:srgbClr val="0033CC"/>
                </a:solidFill>
              </a:rPr>
              <a:t>Ethereum uses three different Merkle Roots in each block:</a:t>
            </a:r>
          </a:p>
          <a:p>
            <a:pPr marL="857250" lvl="1" indent="-457200">
              <a:lnSpc>
                <a:spcPct val="120000"/>
              </a:lnSpc>
              <a:buFont typeface="+mj-lt"/>
              <a:buAutoNum type="arabicPeriod"/>
            </a:pPr>
            <a:r>
              <a:rPr lang="en-US" sz="2400" dirty="0">
                <a:solidFill>
                  <a:srgbClr val="FF0000"/>
                </a:solidFill>
              </a:rPr>
              <a:t>The first root is of the transactions in the block</a:t>
            </a:r>
          </a:p>
          <a:p>
            <a:pPr marL="857250" lvl="1" indent="-457200">
              <a:lnSpc>
                <a:spcPct val="120000"/>
              </a:lnSpc>
              <a:buFont typeface="+mj-lt"/>
              <a:buAutoNum type="arabicPeriod"/>
            </a:pPr>
            <a:r>
              <a:rPr lang="en-US" sz="2400" dirty="0">
                <a:solidFill>
                  <a:srgbClr val="FF0000"/>
                </a:solidFill>
              </a:rPr>
              <a:t>The second root represents the state</a:t>
            </a:r>
          </a:p>
          <a:p>
            <a:pPr marL="857250" lvl="1" indent="-457200">
              <a:lnSpc>
                <a:spcPct val="120000"/>
              </a:lnSpc>
              <a:buFont typeface="+mj-lt"/>
              <a:buAutoNum type="arabicPeriod"/>
            </a:pPr>
            <a:r>
              <a:rPr lang="en-US" sz="2400" dirty="0">
                <a:solidFill>
                  <a:srgbClr val="FF0000"/>
                </a:solidFill>
              </a:rPr>
              <a:t>The third root is for transaction receipts</a:t>
            </a:r>
            <a:endParaRPr lang="en-US" dirty="0">
              <a:solidFill>
                <a:srgbClr val="FF0000"/>
              </a:solidFill>
            </a:endParaRPr>
          </a:p>
          <a:p>
            <a:pPr>
              <a:lnSpc>
                <a:spcPct val="120000"/>
              </a:lnSpc>
            </a:pPr>
            <a:r>
              <a:rPr lang="en-US" sz="2800" dirty="0">
                <a:solidFill>
                  <a:srgbClr val="0033CC"/>
                </a:solidFill>
              </a:rPr>
              <a:t>Ethereum uses a special type of hash tree called the </a:t>
            </a:r>
            <a:r>
              <a:rPr lang="en-US" sz="2800" dirty="0">
                <a:solidFill>
                  <a:srgbClr val="CC3300"/>
                </a:solidFill>
              </a:rPr>
              <a:t>‘Merkle Patricia Tree’</a:t>
            </a:r>
          </a:p>
          <a:p>
            <a:pPr lvl="1">
              <a:lnSpc>
                <a:spcPct val="120000"/>
              </a:lnSpc>
            </a:pPr>
            <a:r>
              <a:rPr lang="en-US" sz="2400" dirty="0">
                <a:solidFill>
                  <a:srgbClr val="0033CC"/>
                </a:solidFill>
                <a:hlinkClick r:id="rId3"/>
              </a:rPr>
              <a:t>https://github.com/ethereum/wiki/wiki/Patricia-Tree</a:t>
            </a:r>
            <a:r>
              <a:rPr lang="en-US" sz="2400" dirty="0">
                <a:solidFill>
                  <a:srgbClr val="0033CC"/>
                </a:solidFill>
              </a:rPr>
              <a:t> </a:t>
            </a:r>
          </a:p>
          <a:p>
            <a:pPr>
              <a:lnSpc>
                <a:spcPct val="120000"/>
              </a:lnSpc>
            </a:pPr>
            <a:r>
              <a:rPr lang="en-US" sz="2800" dirty="0">
                <a:solidFill>
                  <a:srgbClr val="336600"/>
                </a:solidFill>
              </a:rPr>
              <a:t>Merkle trees are powerful and indispensable tools for miners and users on the blockchain. </a:t>
            </a:r>
          </a:p>
          <a:p>
            <a:pPr lvl="1">
              <a:lnSpc>
                <a:spcPct val="120000"/>
              </a:lnSpc>
            </a:pPr>
            <a:r>
              <a:rPr lang="en-US" sz="2400" dirty="0">
                <a:solidFill>
                  <a:srgbClr val="000099"/>
                </a:solidFill>
              </a:rPr>
              <a:t>They are extremely robust and are at the heart of several p2p networks such as BitTorrent, Git, Bitcoin, and Ethereum.</a:t>
            </a:r>
            <a:endParaRPr lang="en-US" sz="1400" dirty="0">
              <a:solidFill>
                <a:srgbClr val="000099"/>
              </a:solidFill>
            </a:endParaRPr>
          </a:p>
        </p:txBody>
      </p:sp>
    </p:spTree>
    <p:extLst>
      <p:ext uri="{BB962C8B-B14F-4D97-AF65-F5344CB8AC3E}">
        <p14:creationId xmlns:p14="http://schemas.microsoft.com/office/powerpoint/2010/main" val="8105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b="1" dirty="0">
                <a:solidFill>
                  <a:srgbClr val="FF0000"/>
                </a:solidFill>
              </a:rPr>
              <a:t>Blockchain Demos</a:t>
            </a:r>
            <a:endParaRPr lang="en-US" altLang="en-US" sz="3200" b="1" dirty="0">
              <a:solidFill>
                <a:srgbClr val="FF0000"/>
              </a:solidFill>
            </a:endParaRPr>
          </a:p>
        </p:txBody>
      </p:sp>
      <p:sp>
        <p:nvSpPr>
          <p:cNvPr id="443395" name="Rectangle 3"/>
          <p:cNvSpPr>
            <a:spLocks noGrp="1" noChangeArrowheads="1"/>
          </p:cNvSpPr>
          <p:nvPr>
            <p:ph type="body" idx="1"/>
          </p:nvPr>
        </p:nvSpPr>
        <p:spPr>
          <a:xfrm>
            <a:off x="304800" y="838200"/>
            <a:ext cx="8801100" cy="3962400"/>
          </a:xfrm>
          <a:solidFill>
            <a:schemeClr val="bg1"/>
          </a:solidFill>
        </p:spPr>
        <p:txBody>
          <a:bodyPr/>
          <a:lstStyle/>
          <a:p>
            <a:pPr>
              <a:spcBef>
                <a:spcPts val="3600"/>
              </a:spcBef>
            </a:pPr>
            <a:r>
              <a:rPr lang="en-US" dirty="0">
                <a:hlinkClick r:id="rId3"/>
              </a:rPr>
              <a:t>https://blockchaindemo.io/</a:t>
            </a:r>
            <a:endParaRPr lang="en-US" altLang="en-US" dirty="0"/>
          </a:p>
          <a:p>
            <a:pPr>
              <a:spcBef>
                <a:spcPts val="3600"/>
              </a:spcBef>
            </a:pPr>
            <a:r>
              <a:rPr lang="en-US" altLang="en-US" dirty="0">
                <a:hlinkClick r:id="rId4"/>
              </a:rPr>
              <a:t>https://demoblockchain.org/hash</a:t>
            </a:r>
            <a:r>
              <a:rPr lang="en-US" altLang="en-US" dirty="0"/>
              <a:t> </a:t>
            </a:r>
          </a:p>
          <a:p>
            <a:pPr>
              <a:spcBef>
                <a:spcPts val="3600"/>
              </a:spcBef>
            </a:pPr>
            <a:r>
              <a:rPr lang="en-US" dirty="0">
                <a:hlinkClick r:id="rId5"/>
              </a:rPr>
              <a:t>https://andersbrownworth.com/blockchain/public-private-keys/keys</a:t>
            </a:r>
            <a:endParaRPr lang="en-US" altLang="en-US" dirty="0"/>
          </a:p>
          <a:p>
            <a:pPr>
              <a:spcBef>
                <a:spcPts val="3600"/>
              </a:spcBef>
            </a:pPr>
            <a:r>
              <a:rPr lang="en-US" altLang="en-US" dirty="0">
                <a:hlinkClick r:id="rId6"/>
              </a:rPr>
              <a:t>https://www.blockchain.com/</a:t>
            </a:r>
            <a:endParaRPr lang="en-US" altLang="en-US" sz="8000" dirty="0"/>
          </a:p>
          <a:p>
            <a:pPr>
              <a:spcBef>
                <a:spcPts val="3600"/>
              </a:spcBef>
            </a:pPr>
            <a:r>
              <a:rPr lang="en-US" altLang="en-US" dirty="0">
                <a:hlinkClick r:id="rId7"/>
              </a:rPr>
              <a:t>https://www.coinbase.com/</a:t>
            </a:r>
            <a:r>
              <a:rPr lang="en-US" altLang="en-US" dirty="0"/>
              <a:t> </a:t>
            </a:r>
          </a:p>
          <a:p>
            <a:pPr>
              <a:spcBef>
                <a:spcPts val="3600"/>
              </a:spcBef>
            </a:pPr>
            <a:r>
              <a:rPr lang="en-US" altLang="en-US" dirty="0">
                <a:hlinkClick r:id="rId8"/>
              </a:rPr>
              <a:t>https://www.blockchain.org</a:t>
            </a:r>
            <a:r>
              <a:rPr lang="en-US" altLang="en-US" dirty="0"/>
              <a:t> </a:t>
            </a:r>
          </a:p>
          <a:p>
            <a:pPr>
              <a:spcBef>
                <a:spcPts val="3600"/>
              </a:spcBef>
            </a:pPr>
            <a:r>
              <a:rPr lang="en-US" altLang="en-US" dirty="0">
                <a:hlinkClick r:id="rId9"/>
              </a:rPr>
              <a:t>https://www.ethereum.org</a:t>
            </a:r>
            <a:r>
              <a:rPr lang="en-US" altLang="en-US" dirty="0"/>
              <a:t> </a:t>
            </a:r>
          </a:p>
          <a:p>
            <a:pPr>
              <a:spcBef>
                <a:spcPts val="3600"/>
              </a:spcBef>
            </a:pPr>
            <a:endParaRPr lang="en-US" altLang="en-US" sz="600" dirty="0"/>
          </a:p>
          <a:p>
            <a:pPr>
              <a:spcBef>
                <a:spcPts val="3600"/>
              </a:spcBef>
            </a:pPr>
            <a:r>
              <a:rPr lang="en-US" altLang="en-US" dirty="0">
                <a:hlinkClick r:id="rId10"/>
              </a:rPr>
              <a:t>https://developers.ripple.com/</a:t>
            </a:r>
            <a:endParaRPr lang="en-US" altLang="en-US" dirty="0"/>
          </a:p>
          <a:p>
            <a:pPr>
              <a:spcBef>
                <a:spcPts val="3600"/>
              </a:spcBef>
            </a:pPr>
            <a:endParaRPr lang="en-US" altLang="en-US" dirty="0"/>
          </a:p>
          <a:p>
            <a:pPr>
              <a:spcBef>
                <a:spcPts val="3600"/>
              </a:spcBef>
            </a:pPr>
            <a:endParaRPr lang="en-US" altLang="en-US" dirty="0"/>
          </a:p>
        </p:txBody>
      </p:sp>
    </p:spTree>
    <p:extLst>
      <p:ext uri="{BB962C8B-B14F-4D97-AF65-F5344CB8AC3E}">
        <p14:creationId xmlns:p14="http://schemas.microsoft.com/office/powerpoint/2010/main" val="2622483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b="1" dirty="0">
                <a:solidFill>
                  <a:srgbClr val="FF0000"/>
                </a:solidFill>
              </a:rPr>
              <a:t>Financial Technology (</a:t>
            </a:r>
            <a:r>
              <a:rPr lang="en-US" altLang="en-US" sz="3200" b="1" dirty="0">
                <a:solidFill>
                  <a:srgbClr val="FF0000"/>
                </a:solidFill>
              </a:rPr>
              <a:t>FinTech)</a:t>
            </a:r>
          </a:p>
        </p:txBody>
      </p:sp>
      <p:sp>
        <p:nvSpPr>
          <p:cNvPr id="443395" name="Rectangle 3"/>
          <p:cNvSpPr>
            <a:spLocks noGrp="1" noChangeArrowheads="1"/>
          </p:cNvSpPr>
          <p:nvPr>
            <p:ph type="body" idx="1"/>
          </p:nvPr>
        </p:nvSpPr>
        <p:spPr>
          <a:xfrm>
            <a:off x="0" y="762000"/>
            <a:ext cx="9144000" cy="2743200"/>
          </a:xfrm>
          <a:solidFill>
            <a:schemeClr val="bg1"/>
          </a:solidFill>
        </p:spPr>
        <p:txBody>
          <a:bodyPr/>
          <a:lstStyle/>
          <a:p>
            <a:pPr>
              <a:spcBef>
                <a:spcPct val="50000"/>
              </a:spcBef>
            </a:pPr>
            <a:r>
              <a:rPr lang="en-US" altLang="en-US" dirty="0"/>
              <a:t>Internet companies that streamline financial systems and make funding the supply chain more efficient. </a:t>
            </a:r>
          </a:p>
          <a:p>
            <a:pPr lvl="1">
              <a:spcBef>
                <a:spcPct val="50000"/>
              </a:spcBef>
            </a:pPr>
            <a:r>
              <a:rPr lang="en-US" altLang="en-US" dirty="0"/>
              <a:t>New enterprises as Orbian, Prime Revenue, C2FO, Taulia, and Ariba </a:t>
            </a:r>
          </a:p>
          <a:p>
            <a:pPr lvl="1">
              <a:spcBef>
                <a:spcPct val="50000"/>
              </a:spcBef>
            </a:pPr>
            <a:r>
              <a:rPr lang="en-US" altLang="en-US" dirty="0">
                <a:solidFill>
                  <a:srgbClr val="C00000"/>
                </a:solidFill>
              </a:rPr>
              <a:t>New operations launched by traditional financial service firms as Citi Group, HSBC, BNP Paribas, and Deutsche Bank</a:t>
            </a:r>
          </a:p>
          <a:p>
            <a:pPr>
              <a:spcBef>
                <a:spcPct val="50000"/>
              </a:spcBef>
            </a:pPr>
            <a:r>
              <a:rPr lang="en-US" altLang="en-US" dirty="0">
                <a:solidFill>
                  <a:srgbClr val="669900"/>
                </a:solidFill>
              </a:rPr>
              <a:t>Provide an integrated solution that supports a process that begins with a purchase requisition and terminates with payment to suppliers. </a:t>
            </a:r>
          </a:p>
          <a:p>
            <a:pPr>
              <a:spcBef>
                <a:spcPct val="50000"/>
              </a:spcBef>
            </a:pPr>
            <a:endParaRPr lang="en-US" altLang="en-US" dirty="0"/>
          </a:p>
        </p:txBody>
      </p:sp>
    </p:spTree>
    <p:extLst>
      <p:ext uri="{BB962C8B-B14F-4D97-AF65-F5344CB8AC3E}">
        <p14:creationId xmlns:p14="http://schemas.microsoft.com/office/powerpoint/2010/main" val="12924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3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3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3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DE84B-67AF-4F72-90BD-D5F07EA154A7}"/>
              </a:ext>
            </a:extLst>
          </p:cNvPr>
          <p:cNvSpPr>
            <a:spLocks noGrp="1"/>
          </p:cNvSpPr>
          <p:nvPr>
            <p:ph type="title"/>
          </p:nvPr>
        </p:nvSpPr>
        <p:spPr>
          <a:xfrm>
            <a:off x="1828800" y="956721"/>
            <a:ext cx="6182592" cy="994172"/>
          </a:xfrm>
        </p:spPr>
        <p:txBody>
          <a:bodyPr>
            <a:noAutofit/>
          </a:bodyPr>
          <a:lstStyle/>
          <a:p>
            <a:r>
              <a:rPr lang="en-US" sz="4500" b="1" dirty="0"/>
              <a:t>What is a Blockchain?</a:t>
            </a:r>
          </a:p>
        </p:txBody>
      </p:sp>
      <p:sp>
        <p:nvSpPr>
          <p:cNvPr id="4" name="Flowchart: Process 3">
            <a:extLst>
              <a:ext uri="{FF2B5EF4-FFF2-40B4-BE49-F238E27FC236}">
                <a16:creationId xmlns:a16="http://schemas.microsoft.com/office/drawing/2014/main" id="{C733AC93-0062-41F5-8811-C9733D452AA8}"/>
              </a:ext>
            </a:extLst>
          </p:cNvPr>
          <p:cNvSpPr/>
          <p:nvPr/>
        </p:nvSpPr>
        <p:spPr>
          <a:xfrm>
            <a:off x="628651" y="2125266"/>
            <a:ext cx="2457450" cy="1069939"/>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725" b="1" i="0" u="none" strike="noStrike" kern="1200" cap="none" spc="0" normalizeH="0" baseline="0" noProof="0" dirty="0">
                <a:ln>
                  <a:noFill/>
                </a:ln>
                <a:solidFill>
                  <a:prstClr val="white"/>
                </a:solidFill>
                <a:effectLst/>
                <a:uLnTx/>
                <a:uFillTx/>
                <a:latin typeface="Calibri" panose="020F0502020204030204"/>
                <a:ea typeface="+mn-ea"/>
                <a:cs typeface="+mn-cs"/>
              </a:rPr>
              <a:t>Core premise</a:t>
            </a:r>
          </a:p>
        </p:txBody>
      </p:sp>
      <p:pic>
        <p:nvPicPr>
          <p:cNvPr id="6" name="Picture 5">
            <a:extLst>
              <a:ext uri="{FF2B5EF4-FFF2-40B4-BE49-F238E27FC236}">
                <a16:creationId xmlns:a16="http://schemas.microsoft.com/office/drawing/2014/main" id="{541B8B68-7E5F-48F7-8426-C1C92770EA8F}"/>
              </a:ext>
            </a:extLst>
          </p:cNvPr>
          <p:cNvPicPr>
            <a:picLocks noChangeAspect="1"/>
          </p:cNvPicPr>
          <p:nvPr/>
        </p:nvPicPr>
        <p:blipFill>
          <a:blip r:embed="rId2"/>
          <a:stretch>
            <a:fillRect/>
          </a:stretch>
        </p:blipFill>
        <p:spPr>
          <a:xfrm>
            <a:off x="3975497" y="2048308"/>
            <a:ext cx="1193006" cy="1057275"/>
          </a:xfrm>
          <a:prstGeom prst="rect">
            <a:avLst/>
          </a:prstGeom>
        </p:spPr>
      </p:pic>
      <p:sp>
        <p:nvSpPr>
          <p:cNvPr id="7" name="TextBox 6">
            <a:extLst>
              <a:ext uri="{FF2B5EF4-FFF2-40B4-BE49-F238E27FC236}">
                <a16:creationId xmlns:a16="http://schemas.microsoft.com/office/drawing/2014/main" id="{870395FD-7474-48A8-8B02-CBA4A7DBD19F}"/>
              </a:ext>
            </a:extLst>
          </p:cNvPr>
          <p:cNvSpPr txBox="1"/>
          <p:nvPr/>
        </p:nvSpPr>
        <p:spPr>
          <a:xfrm>
            <a:off x="5631874" y="2228850"/>
            <a:ext cx="426026"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Vs.</a:t>
            </a:r>
          </a:p>
        </p:txBody>
      </p:sp>
      <p:pic>
        <p:nvPicPr>
          <p:cNvPr id="8" name="Picture 7">
            <a:extLst>
              <a:ext uri="{FF2B5EF4-FFF2-40B4-BE49-F238E27FC236}">
                <a16:creationId xmlns:a16="http://schemas.microsoft.com/office/drawing/2014/main" id="{556C3061-19CB-4188-BFAE-4C82B5938C3B}"/>
              </a:ext>
            </a:extLst>
          </p:cNvPr>
          <p:cNvPicPr>
            <a:picLocks noChangeAspect="1"/>
          </p:cNvPicPr>
          <p:nvPr/>
        </p:nvPicPr>
        <p:blipFill>
          <a:blip r:embed="rId3"/>
          <a:stretch>
            <a:fillRect/>
          </a:stretch>
        </p:blipFill>
        <p:spPr>
          <a:xfrm>
            <a:off x="6349170" y="2034020"/>
            <a:ext cx="1350169" cy="1071563"/>
          </a:xfrm>
          <a:prstGeom prst="rect">
            <a:avLst/>
          </a:prstGeom>
        </p:spPr>
      </p:pic>
      <p:sp>
        <p:nvSpPr>
          <p:cNvPr id="9" name="Flowchart: Process 8">
            <a:extLst>
              <a:ext uri="{FF2B5EF4-FFF2-40B4-BE49-F238E27FC236}">
                <a16:creationId xmlns:a16="http://schemas.microsoft.com/office/drawing/2014/main" id="{49A108BA-D3C4-408D-8B7F-893EEAB70EB6}"/>
              </a:ext>
            </a:extLst>
          </p:cNvPr>
          <p:cNvSpPr/>
          <p:nvPr/>
        </p:nvSpPr>
        <p:spPr>
          <a:xfrm>
            <a:off x="1495966" y="3279956"/>
            <a:ext cx="6910280" cy="472463"/>
          </a:xfrm>
          <a:prstGeom prst="flowChartProcess">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725" b="1" i="0" u="none" strike="noStrike" kern="1200" cap="none" spc="0" normalizeH="0" baseline="0" noProof="0" dirty="0">
                <a:ln>
                  <a:noFill/>
                </a:ln>
                <a:solidFill>
                  <a:prstClr val="white"/>
                </a:solidFill>
                <a:effectLst/>
                <a:uLnTx/>
                <a:uFillTx/>
                <a:latin typeface="Calibri" panose="020F0502020204030204"/>
                <a:ea typeface="+mn-ea"/>
                <a:cs typeface="+mn-cs"/>
              </a:rPr>
              <a:t>Data is stored in a distributed manner (Each point is called a node)</a:t>
            </a:r>
          </a:p>
        </p:txBody>
      </p:sp>
      <p:sp>
        <p:nvSpPr>
          <p:cNvPr id="10" name="Flowchart: Process 9">
            <a:extLst>
              <a:ext uri="{FF2B5EF4-FFF2-40B4-BE49-F238E27FC236}">
                <a16:creationId xmlns:a16="http://schemas.microsoft.com/office/drawing/2014/main" id="{13D4AB45-8482-4DC0-9F73-CF76FC1A4AC2}"/>
              </a:ext>
            </a:extLst>
          </p:cNvPr>
          <p:cNvSpPr/>
          <p:nvPr/>
        </p:nvSpPr>
        <p:spPr>
          <a:xfrm>
            <a:off x="628651" y="3837171"/>
            <a:ext cx="2457450" cy="1069939"/>
          </a:xfrm>
          <a:prstGeom prst="flowChartProcess">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725" b="1" i="0" u="none" strike="noStrike" kern="1200" cap="none" spc="0" normalizeH="0" baseline="0" noProof="0" dirty="0">
                <a:ln>
                  <a:noFill/>
                </a:ln>
                <a:solidFill>
                  <a:prstClr val="white"/>
                </a:solidFill>
                <a:effectLst/>
                <a:uLnTx/>
                <a:uFillTx/>
                <a:latin typeface="Calibri" panose="020F0502020204030204"/>
                <a:ea typeface="+mn-ea"/>
                <a:cs typeface="+mn-cs"/>
              </a:rPr>
              <a:t>Blocks</a:t>
            </a:r>
          </a:p>
        </p:txBody>
      </p:sp>
      <p:sp>
        <p:nvSpPr>
          <p:cNvPr id="11" name="Flowchart: Process 10">
            <a:extLst>
              <a:ext uri="{FF2B5EF4-FFF2-40B4-BE49-F238E27FC236}">
                <a16:creationId xmlns:a16="http://schemas.microsoft.com/office/drawing/2014/main" id="{DD7DC476-42EA-4856-974E-183C34805289}"/>
              </a:ext>
            </a:extLst>
          </p:cNvPr>
          <p:cNvSpPr/>
          <p:nvPr/>
        </p:nvSpPr>
        <p:spPr>
          <a:xfrm>
            <a:off x="1495966" y="4997725"/>
            <a:ext cx="6910280" cy="472463"/>
          </a:xfrm>
          <a:prstGeom prst="flowChartProcess">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725" b="1" i="0" u="none" strike="noStrike" kern="1200" cap="none" spc="0" normalizeH="0" baseline="0" noProof="0" dirty="0">
                <a:ln>
                  <a:noFill/>
                </a:ln>
                <a:solidFill>
                  <a:prstClr val="white"/>
                </a:solidFill>
                <a:effectLst/>
                <a:uLnTx/>
                <a:uFillTx/>
                <a:latin typeface="Calibri" panose="020F0502020204030204"/>
                <a:ea typeface="+mn-ea"/>
                <a:cs typeface="+mn-cs"/>
              </a:rPr>
              <a:t>Every transaction is added to a block which is appended to each node</a:t>
            </a:r>
          </a:p>
        </p:txBody>
      </p:sp>
      <p:pic>
        <p:nvPicPr>
          <p:cNvPr id="12" name="Picture 11">
            <a:extLst>
              <a:ext uri="{FF2B5EF4-FFF2-40B4-BE49-F238E27FC236}">
                <a16:creationId xmlns:a16="http://schemas.microsoft.com/office/drawing/2014/main" id="{D3278EF0-EBFF-4DBE-91A5-A3A4C3C3221D}"/>
              </a:ext>
            </a:extLst>
          </p:cNvPr>
          <p:cNvPicPr>
            <a:picLocks noChangeAspect="1"/>
          </p:cNvPicPr>
          <p:nvPr/>
        </p:nvPicPr>
        <p:blipFill>
          <a:blip r:embed="rId4"/>
          <a:stretch>
            <a:fillRect/>
          </a:stretch>
        </p:blipFill>
        <p:spPr>
          <a:xfrm>
            <a:off x="4462571" y="3788482"/>
            <a:ext cx="2764631" cy="1186220"/>
          </a:xfrm>
          <a:prstGeom prst="rect">
            <a:avLst/>
          </a:prstGeom>
        </p:spPr>
      </p:pic>
    </p:spTree>
    <p:extLst>
      <p:ext uri="{BB962C8B-B14F-4D97-AF65-F5344CB8AC3E}">
        <p14:creationId xmlns:p14="http://schemas.microsoft.com/office/powerpoint/2010/main" val="327654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80">
                                          <p:stCondLst>
                                            <p:cond delay="0"/>
                                          </p:stCondLst>
                                        </p:cTn>
                                        <p:tgtEl>
                                          <p:spTgt spid="10"/>
                                        </p:tgtEl>
                                      </p:cBhvr>
                                    </p:animEffect>
                                    <p:anim calcmode="lin" valueType="num">
                                      <p:cBhvr>
                                        <p:cTn id="4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9" dur="26">
                                          <p:stCondLst>
                                            <p:cond delay="650"/>
                                          </p:stCondLst>
                                        </p:cTn>
                                        <p:tgtEl>
                                          <p:spTgt spid="10"/>
                                        </p:tgtEl>
                                      </p:cBhvr>
                                      <p:to x="100000" y="60000"/>
                                    </p:animScale>
                                    <p:animScale>
                                      <p:cBhvr>
                                        <p:cTn id="50" dur="166" decel="50000">
                                          <p:stCondLst>
                                            <p:cond delay="676"/>
                                          </p:stCondLst>
                                        </p:cTn>
                                        <p:tgtEl>
                                          <p:spTgt spid="10"/>
                                        </p:tgtEl>
                                      </p:cBhvr>
                                      <p:to x="100000" y="100000"/>
                                    </p:animScale>
                                    <p:animScale>
                                      <p:cBhvr>
                                        <p:cTn id="51" dur="26">
                                          <p:stCondLst>
                                            <p:cond delay="1312"/>
                                          </p:stCondLst>
                                        </p:cTn>
                                        <p:tgtEl>
                                          <p:spTgt spid="10"/>
                                        </p:tgtEl>
                                      </p:cBhvr>
                                      <p:to x="100000" y="80000"/>
                                    </p:animScale>
                                    <p:animScale>
                                      <p:cBhvr>
                                        <p:cTn id="52" dur="166" decel="50000">
                                          <p:stCondLst>
                                            <p:cond delay="1338"/>
                                          </p:stCondLst>
                                        </p:cTn>
                                        <p:tgtEl>
                                          <p:spTgt spid="10"/>
                                        </p:tgtEl>
                                      </p:cBhvr>
                                      <p:to x="100000" y="100000"/>
                                    </p:animScale>
                                    <p:animScale>
                                      <p:cBhvr>
                                        <p:cTn id="53" dur="26">
                                          <p:stCondLst>
                                            <p:cond delay="1642"/>
                                          </p:stCondLst>
                                        </p:cTn>
                                        <p:tgtEl>
                                          <p:spTgt spid="10"/>
                                        </p:tgtEl>
                                      </p:cBhvr>
                                      <p:to x="100000" y="90000"/>
                                    </p:animScale>
                                    <p:animScale>
                                      <p:cBhvr>
                                        <p:cTn id="54" dur="166" decel="50000">
                                          <p:stCondLst>
                                            <p:cond delay="1668"/>
                                          </p:stCondLst>
                                        </p:cTn>
                                        <p:tgtEl>
                                          <p:spTgt spid="10"/>
                                        </p:tgtEl>
                                      </p:cBhvr>
                                      <p:to x="100000" y="100000"/>
                                    </p:animScale>
                                    <p:animScale>
                                      <p:cBhvr>
                                        <p:cTn id="55" dur="26">
                                          <p:stCondLst>
                                            <p:cond delay="1808"/>
                                          </p:stCondLst>
                                        </p:cTn>
                                        <p:tgtEl>
                                          <p:spTgt spid="10"/>
                                        </p:tgtEl>
                                      </p:cBhvr>
                                      <p:to x="100000" y="95000"/>
                                    </p:animScale>
                                    <p:animScale>
                                      <p:cBhvr>
                                        <p:cTn id="56" dur="166" decel="50000">
                                          <p:stCondLst>
                                            <p:cond delay="1834"/>
                                          </p:stCondLst>
                                        </p:cTn>
                                        <p:tgtEl>
                                          <p:spTgt spid="10"/>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80">
                                          <p:stCondLst>
                                            <p:cond delay="0"/>
                                          </p:stCondLst>
                                        </p:cTn>
                                        <p:tgtEl>
                                          <p:spTgt spid="11"/>
                                        </p:tgtEl>
                                      </p:cBhvr>
                                    </p:animEffect>
                                    <p:anim calcmode="lin" valueType="num">
                                      <p:cBhvr>
                                        <p:cTn id="6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7" dur="26">
                                          <p:stCondLst>
                                            <p:cond delay="650"/>
                                          </p:stCondLst>
                                        </p:cTn>
                                        <p:tgtEl>
                                          <p:spTgt spid="11"/>
                                        </p:tgtEl>
                                      </p:cBhvr>
                                      <p:to x="100000" y="60000"/>
                                    </p:animScale>
                                    <p:animScale>
                                      <p:cBhvr>
                                        <p:cTn id="68" dur="166" decel="50000">
                                          <p:stCondLst>
                                            <p:cond delay="676"/>
                                          </p:stCondLst>
                                        </p:cTn>
                                        <p:tgtEl>
                                          <p:spTgt spid="11"/>
                                        </p:tgtEl>
                                      </p:cBhvr>
                                      <p:to x="100000" y="100000"/>
                                    </p:animScale>
                                    <p:animScale>
                                      <p:cBhvr>
                                        <p:cTn id="69" dur="26">
                                          <p:stCondLst>
                                            <p:cond delay="1312"/>
                                          </p:stCondLst>
                                        </p:cTn>
                                        <p:tgtEl>
                                          <p:spTgt spid="11"/>
                                        </p:tgtEl>
                                      </p:cBhvr>
                                      <p:to x="100000" y="80000"/>
                                    </p:animScale>
                                    <p:animScale>
                                      <p:cBhvr>
                                        <p:cTn id="70" dur="166" decel="50000">
                                          <p:stCondLst>
                                            <p:cond delay="1338"/>
                                          </p:stCondLst>
                                        </p:cTn>
                                        <p:tgtEl>
                                          <p:spTgt spid="11"/>
                                        </p:tgtEl>
                                      </p:cBhvr>
                                      <p:to x="100000" y="100000"/>
                                    </p:animScale>
                                    <p:animScale>
                                      <p:cBhvr>
                                        <p:cTn id="71" dur="26">
                                          <p:stCondLst>
                                            <p:cond delay="1642"/>
                                          </p:stCondLst>
                                        </p:cTn>
                                        <p:tgtEl>
                                          <p:spTgt spid="11"/>
                                        </p:tgtEl>
                                      </p:cBhvr>
                                      <p:to x="100000" y="90000"/>
                                    </p:animScale>
                                    <p:animScale>
                                      <p:cBhvr>
                                        <p:cTn id="72" dur="166" decel="50000">
                                          <p:stCondLst>
                                            <p:cond delay="1668"/>
                                          </p:stCondLst>
                                        </p:cTn>
                                        <p:tgtEl>
                                          <p:spTgt spid="11"/>
                                        </p:tgtEl>
                                      </p:cBhvr>
                                      <p:to x="100000" y="100000"/>
                                    </p:animScale>
                                    <p:animScale>
                                      <p:cBhvr>
                                        <p:cTn id="73" dur="26">
                                          <p:stCondLst>
                                            <p:cond delay="1808"/>
                                          </p:stCondLst>
                                        </p:cTn>
                                        <p:tgtEl>
                                          <p:spTgt spid="11"/>
                                        </p:tgtEl>
                                      </p:cBhvr>
                                      <p:to x="100000" y="95000"/>
                                    </p:animScale>
                                    <p:animScale>
                                      <p:cBhvr>
                                        <p:cTn id="7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altLang="en-US" sz="3200" b="1" dirty="0">
                <a:solidFill>
                  <a:srgbClr val="FF0000"/>
                </a:solidFill>
              </a:rPr>
              <a:t>FinTech Ecosystem</a:t>
            </a:r>
          </a:p>
        </p:txBody>
      </p:sp>
      <p:pic>
        <p:nvPicPr>
          <p:cNvPr id="2" name="Picture 1"/>
          <p:cNvPicPr>
            <a:picLocks noChangeAspect="1"/>
          </p:cNvPicPr>
          <p:nvPr/>
        </p:nvPicPr>
        <p:blipFill>
          <a:blip r:embed="rId3"/>
          <a:stretch>
            <a:fillRect/>
          </a:stretch>
        </p:blipFill>
        <p:spPr>
          <a:xfrm>
            <a:off x="990600" y="800598"/>
            <a:ext cx="7467600" cy="5724076"/>
          </a:xfrm>
          <a:prstGeom prst="rect">
            <a:avLst/>
          </a:prstGeom>
        </p:spPr>
      </p:pic>
    </p:spTree>
    <p:extLst>
      <p:ext uri="{BB962C8B-B14F-4D97-AF65-F5344CB8AC3E}">
        <p14:creationId xmlns:p14="http://schemas.microsoft.com/office/powerpoint/2010/main" val="3100604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b="1" dirty="0">
                <a:solidFill>
                  <a:srgbClr val="FF0000"/>
                </a:solidFill>
              </a:rPr>
              <a:t>Financial Technology (</a:t>
            </a:r>
            <a:r>
              <a:rPr lang="en-US" altLang="en-US" sz="3200" b="1" dirty="0">
                <a:solidFill>
                  <a:srgbClr val="FF0000"/>
                </a:solidFill>
              </a:rPr>
              <a:t>FinTech)</a:t>
            </a:r>
          </a:p>
        </p:txBody>
      </p:sp>
      <p:pic>
        <p:nvPicPr>
          <p:cNvPr id="12290" name="Picture 2" descr="https://cdn-images-1.medium.com/max/2000/1*7JJB_jG8XXzlRg8q0vuB3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0"/>
            <a:ext cx="8991600" cy="577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17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dirty="0"/>
              <a:t>Social Trading</a:t>
            </a:r>
          </a:p>
        </p:txBody>
      </p:sp>
      <p:sp>
        <p:nvSpPr>
          <p:cNvPr id="3" name="Content Placeholder 2"/>
          <p:cNvSpPr>
            <a:spLocks noGrp="1"/>
          </p:cNvSpPr>
          <p:nvPr>
            <p:ph idx="1"/>
          </p:nvPr>
        </p:nvSpPr>
        <p:spPr>
          <a:xfrm>
            <a:off x="152400" y="909638"/>
            <a:ext cx="9067800" cy="3352800"/>
          </a:xfrm>
        </p:spPr>
        <p:txBody>
          <a:bodyPr/>
          <a:lstStyle/>
          <a:p>
            <a:pPr>
              <a:lnSpc>
                <a:spcPct val="150000"/>
              </a:lnSpc>
            </a:pPr>
            <a:r>
              <a:rPr lang="en-US" sz="2400" dirty="0"/>
              <a:t>Connects all the traders and trade followers</a:t>
            </a:r>
          </a:p>
          <a:p>
            <a:pPr lvl="1">
              <a:lnSpc>
                <a:spcPct val="150000"/>
              </a:lnSpc>
            </a:pPr>
            <a:r>
              <a:rPr lang="en-US" sz="2000" dirty="0">
                <a:solidFill>
                  <a:srgbClr val="FF0000"/>
                </a:solidFill>
              </a:rPr>
              <a:t>In the same way Facebook and Twitter connect friends and family. </a:t>
            </a:r>
          </a:p>
          <a:p>
            <a:pPr>
              <a:lnSpc>
                <a:spcPct val="150000"/>
              </a:lnSpc>
            </a:pPr>
            <a:r>
              <a:rPr lang="en-US" sz="2400" dirty="0"/>
              <a:t>Initial trading networks were very much based around information sharing</a:t>
            </a:r>
          </a:p>
          <a:p>
            <a:pPr>
              <a:lnSpc>
                <a:spcPct val="150000"/>
              </a:lnSpc>
            </a:pPr>
            <a:r>
              <a:rPr lang="en-US" sz="2400" dirty="0"/>
              <a:t>New networks very much focus around the “social” and </a:t>
            </a:r>
            <a:r>
              <a:rPr lang="en-US" sz="2400" i="1" dirty="0">
                <a:solidFill>
                  <a:srgbClr val="CC3300"/>
                </a:solidFill>
              </a:rPr>
              <a:t>“automated trading”</a:t>
            </a:r>
            <a:r>
              <a:rPr lang="en-US" sz="2400" dirty="0"/>
              <a:t> aspects</a:t>
            </a:r>
          </a:p>
        </p:txBody>
      </p:sp>
      <p:pic>
        <p:nvPicPr>
          <p:cNvPr id="1026" name="Picture 2" descr="Image result for top social trading platforms">
            <a:extLst>
              <a:ext uri="{FF2B5EF4-FFF2-40B4-BE49-F238E27FC236}">
                <a16:creationId xmlns:a16="http://schemas.microsoft.com/office/drawing/2014/main" id="{689F4162-93BA-4F21-9D9F-31B37B544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952875"/>
            <a:ext cx="3733800" cy="29051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39FB67-24E3-44F8-96CF-D39690DC11D9}"/>
              </a:ext>
            </a:extLst>
          </p:cNvPr>
          <p:cNvSpPr/>
          <p:nvPr/>
        </p:nvSpPr>
        <p:spPr>
          <a:xfrm>
            <a:off x="152400" y="4435941"/>
            <a:ext cx="5638800" cy="2453044"/>
          </a:xfrm>
          <a:prstGeom prst="rect">
            <a:avLst/>
          </a:prstGeom>
        </p:spPr>
        <p:txBody>
          <a:bodyPr wrap="square">
            <a:spAutoFit/>
          </a:bodyPr>
          <a:lstStyle/>
          <a:p>
            <a:pPr marL="800100" marR="0" lvl="1"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33CC"/>
                </a:solidFill>
                <a:effectLst/>
                <a:uLnTx/>
                <a:uFillTx/>
                <a:latin typeface="Times" panose="02020603050405020304" pitchFamily="18" charset="0"/>
                <a:ea typeface="+mn-ea"/>
                <a:cs typeface="Arial" panose="020B0604020202020204" pitchFamily="34" charset="0"/>
              </a:rPr>
              <a:t>Not only allow you to view, analyze and comment on the performance of real live traders, but … </a:t>
            </a:r>
          </a:p>
          <a:p>
            <a:pPr marL="800100" marR="0" lvl="1" indent="-342900" algn="l" defTabSz="914400" rtl="0" eaLnBrk="0" fontAlgn="base" latinLnBrk="0" hangingPunct="0">
              <a:lnSpc>
                <a:spcPct val="130000"/>
              </a:lnSpc>
              <a:spcBef>
                <a:spcPct val="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6600"/>
                </a:solidFill>
                <a:effectLst/>
                <a:uLnTx/>
                <a:uFillTx/>
                <a:latin typeface="Times" panose="02020603050405020304" pitchFamily="18" charset="0"/>
                <a:ea typeface="+mn-ea"/>
                <a:cs typeface="Arial" panose="020B0604020202020204" pitchFamily="34" charset="0"/>
              </a:rPr>
              <a:t>they also allow you to automatically copy the trades in your account from the traders you decide to follow.</a:t>
            </a:r>
          </a:p>
        </p:txBody>
      </p:sp>
    </p:spTree>
    <p:extLst>
      <p:ext uri="{BB962C8B-B14F-4D97-AF65-F5344CB8AC3E}">
        <p14:creationId xmlns:p14="http://schemas.microsoft.com/office/powerpoint/2010/main" val="291958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610600" cy="1143000"/>
          </a:xfrm>
        </p:spPr>
        <p:txBody>
          <a:bodyPr/>
          <a:lstStyle/>
          <a:p>
            <a:r>
              <a:rPr lang="en-US" dirty="0"/>
              <a:t>Social Trading: Can I Make Money?</a:t>
            </a:r>
          </a:p>
        </p:txBody>
      </p:sp>
      <p:sp>
        <p:nvSpPr>
          <p:cNvPr id="3" name="Content Placeholder 2"/>
          <p:cNvSpPr>
            <a:spLocks noGrp="1"/>
          </p:cNvSpPr>
          <p:nvPr>
            <p:ph idx="1"/>
          </p:nvPr>
        </p:nvSpPr>
        <p:spPr>
          <a:xfrm>
            <a:off x="95250" y="990600"/>
            <a:ext cx="8972550" cy="4114800"/>
          </a:xfrm>
        </p:spPr>
        <p:txBody>
          <a:bodyPr/>
          <a:lstStyle/>
          <a:p>
            <a:pPr>
              <a:lnSpc>
                <a:spcPct val="114000"/>
              </a:lnSpc>
            </a:pPr>
            <a:r>
              <a:rPr lang="en-US" sz="2400" dirty="0">
                <a:solidFill>
                  <a:srgbClr val="CC3300"/>
                </a:solidFill>
              </a:rPr>
              <a:t>It is a known fact that only a small number of traders are consistently successful </a:t>
            </a:r>
          </a:p>
          <a:p>
            <a:pPr lvl="1">
              <a:lnSpc>
                <a:spcPct val="114000"/>
              </a:lnSpc>
            </a:pPr>
            <a:r>
              <a:rPr lang="en-US" sz="2000" dirty="0">
                <a:solidFill>
                  <a:srgbClr val="0033CC"/>
                </a:solidFill>
              </a:rPr>
              <a:t>Social trading networks allow you to try to find them and directly invest your money like they do. </a:t>
            </a:r>
          </a:p>
          <a:p>
            <a:pPr>
              <a:lnSpc>
                <a:spcPct val="114000"/>
              </a:lnSpc>
            </a:pPr>
            <a:r>
              <a:rPr lang="en-US" sz="2400" dirty="0"/>
              <a:t>Since the traders you can copy can both buy or sell positions (e.g. of a Forex currency pair), they can make money both when a price goes up or down. </a:t>
            </a:r>
          </a:p>
          <a:p>
            <a:pPr lvl="1">
              <a:lnSpc>
                <a:spcPct val="114000"/>
              </a:lnSpc>
            </a:pPr>
            <a:r>
              <a:rPr lang="en-US" sz="2000" dirty="0">
                <a:solidFill>
                  <a:srgbClr val="FF0000"/>
                </a:solidFill>
              </a:rPr>
              <a:t>Your performance is therefore not dependent on the overall market direction, but only on the way the traders you copy perform.</a:t>
            </a:r>
          </a:p>
          <a:p>
            <a:pPr>
              <a:lnSpc>
                <a:spcPct val="114000"/>
              </a:lnSpc>
            </a:pPr>
            <a:r>
              <a:rPr lang="en-US" sz="2400" dirty="0"/>
              <a:t>If you’re a trader yourself, the social trading networks give you access to an additional revenue stream by sharing your trades on the network. </a:t>
            </a:r>
          </a:p>
          <a:p>
            <a:pPr lvl="1">
              <a:lnSpc>
                <a:spcPct val="114000"/>
              </a:lnSpc>
            </a:pPr>
            <a:r>
              <a:rPr lang="en-US" sz="2000" dirty="0">
                <a:solidFill>
                  <a:srgbClr val="000099"/>
                </a:solidFill>
              </a:rPr>
              <a:t>The better you trade, the more people will copy you and the more extra money you make.</a:t>
            </a:r>
            <a:endParaRPr lang="en-US" sz="1600" b="1" dirty="0">
              <a:solidFill>
                <a:srgbClr val="000099"/>
              </a:solidFill>
            </a:endParaRPr>
          </a:p>
        </p:txBody>
      </p:sp>
    </p:spTree>
    <p:extLst>
      <p:ext uri="{BB962C8B-B14F-4D97-AF65-F5344CB8AC3E}">
        <p14:creationId xmlns:p14="http://schemas.microsoft.com/office/powerpoint/2010/main" val="399316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0"/>
            <a:ext cx="9505950" cy="1143000"/>
          </a:xfrm>
        </p:spPr>
        <p:txBody>
          <a:bodyPr/>
          <a:lstStyle/>
          <a:p>
            <a:r>
              <a:rPr lang="en-US" sz="4000" dirty="0"/>
              <a:t>Top 10 Best Social Trading Networks 2019</a:t>
            </a:r>
          </a:p>
        </p:txBody>
      </p:sp>
      <p:sp>
        <p:nvSpPr>
          <p:cNvPr id="3" name="Content Placeholder 2"/>
          <p:cNvSpPr>
            <a:spLocks noGrp="1"/>
          </p:cNvSpPr>
          <p:nvPr>
            <p:ph idx="1"/>
          </p:nvPr>
        </p:nvSpPr>
        <p:spPr>
          <a:xfrm>
            <a:off x="628650" y="990600"/>
            <a:ext cx="8972550" cy="4114800"/>
          </a:xfrm>
        </p:spPr>
        <p:txBody>
          <a:bodyPr/>
          <a:lstStyle/>
          <a:p>
            <a:pPr marL="0" indent="0">
              <a:lnSpc>
                <a:spcPct val="114000"/>
              </a:lnSpc>
              <a:buNone/>
            </a:pPr>
            <a:r>
              <a:rPr lang="en-US" sz="2800" dirty="0">
                <a:solidFill>
                  <a:srgbClr val="000099"/>
                </a:solidFill>
              </a:rPr>
              <a:t>1. eToro: </a:t>
            </a:r>
            <a:r>
              <a:rPr lang="en-US" sz="2800" dirty="0">
                <a:solidFill>
                  <a:srgbClr val="FF0000"/>
                </a:solidFill>
              </a:rPr>
              <a:t>One of the first ones started in 2010</a:t>
            </a:r>
          </a:p>
          <a:p>
            <a:pPr marL="0" indent="0">
              <a:lnSpc>
                <a:spcPct val="114000"/>
              </a:lnSpc>
              <a:buNone/>
            </a:pPr>
            <a:r>
              <a:rPr lang="en-US" sz="2800" dirty="0">
                <a:solidFill>
                  <a:srgbClr val="000099"/>
                </a:solidFill>
              </a:rPr>
              <a:t>2. ZuluTrade</a:t>
            </a:r>
          </a:p>
          <a:p>
            <a:pPr marL="0" indent="0">
              <a:lnSpc>
                <a:spcPct val="114000"/>
              </a:lnSpc>
              <a:buNone/>
            </a:pPr>
            <a:r>
              <a:rPr lang="en-US" sz="2800" dirty="0">
                <a:solidFill>
                  <a:srgbClr val="000099"/>
                </a:solidFill>
              </a:rPr>
              <a:t>3. Naga Trader (former SwipeStox)</a:t>
            </a:r>
          </a:p>
          <a:p>
            <a:pPr marL="0" indent="0">
              <a:lnSpc>
                <a:spcPct val="114000"/>
              </a:lnSpc>
              <a:buNone/>
            </a:pPr>
            <a:r>
              <a:rPr lang="en-US" sz="2800" dirty="0">
                <a:solidFill>
                  <a:srgbClr val="000099"/>
                </a:solidFill>
              </a:rPr>
              <a:t>4. Tradeo</a:t>
            </a:r>
          </a:p>
          <a:p>
            <a:pPr marL="0" indent="0">
              <a:lnSpc>
                <a:spcPct val="114000"/>
              </a:lnSpc>
              <a:buNone/>
            </a:pPr>
            <a:r>
              <a:rPr lang="en-US" sz="2800" dirty="0">
                <a:solidFill>
                  <a:srgbClr val="000099"/>
                </a:solidFill>
              </a:rPr>
              <a:t>5. Darwinex</a:t>
            </a:r>
          </a:p>
          <a:p>
            <a:pPr marL="0" indent="0">
              <a:lnSpc>
                <a:spcPct val="114000"/>
              </a:lnSpc>
              <a:buNone/>
            </a:pPr>
            <a:r>
              <a:rPr lang="en-US" sz="2800" dirty="0">
                <a:solidFill>
                  <a:srgbClr val="000099"/>
                </a:solidFill>
              </a:rPr>
              <a:t>6. Ayondo</a:t>
            </a:r>
          </a:p>
          <a:p>
            <a:pPr marL="0" indent="0">
              <a:lnSpc>
                <a:spcPct val="114000"/>
              </a:lnSpc>
              <a:buNone/>
            </a:pPr>
            <a:r>
              <a:rPr lang="en-US" sz="2800" dirty="0">
                <a:solidFill>
                  <a:srgbClr val="000099"/>
                </a:solidFill>
              </a:rPr>
              <a:t>7. FX Junction</a:t>
            </a:r>
          </a:p>
          <a:p>
            <a:pPr marL="0" indent="0">
              <a:lnSpc>
                <a:spcPct val="114000"/>
              </a:lnSpc>
              <a:buNone/>
            </a:pPr>
            <a:r>
              <a:rPr lang="en-US" sz="2800" dirty="0">
                <a:solidFill>
                  <a:srgbClr val="000099"/>
                </a:solidFill>
              </a:rPr>
              <a:t>8. Myfxbook Autotrade</a:t>
            </a:r>
          </a:p>
          <a:p>
            <a:pPr marL="0" indent="0">
              <a:lnSpc>
                <a:spcPct val="114000"/>
              </a:lnSpc>
              <a:buNone/>
            </a:pPr>
            <a:r>
              <a:rPr lang="en-US" sz="2800" dirty="0">
                <a:solidFill>
                  <a:srgbClr val="000099"/>
                </a:solidFill>
              </a:rPr>
              <a:t>9. MyDigiTrade</a:t>
            </a:r>
          </a:p>
          <a:p>
            <a:pPr marL="0" indent="0">
              <a:lnSpc>
                <a:spcPct val="114000"/>
              </a:lnSpc>
              <a:buNone/>
            </a:pPr>
            <a:r>
              <a:rPr lang="en-US" sz="2800" dirty="0">
                <a:solidFill>
                  <a:srgbClr val="000099"/>
                </a:solidFill>
              </a:rPr>
              <a:t>10. Tradency Mirror Trader</a:t>
            </a:r>
            <a:endParaRPr lang="en-US" sz="1800" b="1" dirty="0">
              <a:solidFill>
                <a:srgbClr val="000099"/>
              </a:solidFill>
            </a:endParaRPr>
          </a:p>
        </p:txBody>
      </p:sp>
    </p:spTree>
    <p:extLst>
      <p:ext uri="{BB962C8B-B14F-4D97-AF65-F5344CB8AC3E}">
        <p14:creationId xmlns:p14="http://schemas.microsoft.com/office/powerpoint/2010/main" val="4108973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Crowdfunding</a:t>
            </a:r>
          </a:p>
        </p:txBody>
      </p:sp>
      <p:sp>
        <p:nvSpPr>
          <p:cNvPr id="6" name="Content Placeholder 5">
            <a:extLst>
              <a:ext uri="{FF2B5EF4-FFF2-40B4-BE49-F238E27FC236}">
                <a16:creationId xmlns:a16="http://schemas.microsoft.com/office/drawing/2014/main" id="{0328D497-CBB3-4672-83E2-3BB28B2B5FF4}"/>
              </a:ext>
            </a:extLst>
          </p:cNvPr>
          <p:cNvSpPr>
            <a:spLocks noGrp="1"/>
          </p:cNvSpPr>
          <p:nvPr>
            <p:ph idx="1"/>
          </p:nvPr>
        </p:nvSpPr>
        <p:spPr>
          <a:xfrm>
            <a:off x="76200" y="990600"/>
            <a:ext cx="8915400" cy="4114800"/>
          </a:xfrm>
        </p:spPr>
        <p:txBody>
          <a:bodyPr/>
          <a:lstStyle/>
          <a:p>
            <a:pPr>
              <a:lnSpc>
                <a:spcPct val="150000"/>
              </a:lnSpc>
            </a:pPr>
            <a:r>
              <a:rPr lang="en-US" dirty="0">
                <a:solidFill>
                  <a:srgbClr val="FF0000"/>
                </a:solidFill>
              </a:rPr>
              <a:t>Raising money through the collective effort of family, friends, individual investors and customers. </a:t>
            </a:r>
          </a:p>
          <a:p>
            <a:pPr>
              <a:lnSpc>
                <a:spcPct val="150000"/>
              </a:lnSpc>
            </a:pPr>
            <a:r>
              <a:rPr lang="en-US" dirty="0">
                <a:solidFill>
                  <a:srgbClr val="000099"/>
                </a:solidFill>
              </a:rPr>
              <a:t>Taps into the collective efforts of many people—primarily online through crowdfunding and social media platforms.</a:t>
            </a:r>
          </a:p>
          <a:p>
            <a:pPr>
              <a:lnSpc>
                <a:spcPct val="150000"/>
              </a:lnSpc>
            </a:pPr>
            <a:r>
              <a:rPr lang="en-US" dirty="0">
                <a:solidFill>
                  <a:srgbClr val="336600"/>
                </a:solidFill>
              </a:rPr>
              <a:t>In 2017, over $34 billion was raised by crowdfunding.</a:t>
            </a:r>
          </a:p>
        </p:txBody>
      </p:sp>
    </p:spTree>
    <p:extLst>
      <p:ext uri="{BB962C8B-B14F-4D97-AF65-F5344CB8AC3E}">
        <p14:creationId xmlns:p14="http://schemas.microsoft.com/office/powerpoint/2010/main" val="320467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a:t>Crowdfunding</a:t>
            </a:r>
          </a:p>
        </p:txBody>
      </p:sp>
      <p:pic>
        <p:nvPicPr>
          <p:cNvPr id="5" name="Online Media 4" title="What is Crowdfunding? CrowdFunding planning? What, How, Why and when">
            <a:hlinkClick r:id="" action="ppaction://media"/>
            <a:extLst>
              <a:ext uri="{FF2B5EF4-FFF2-40B4-BE49-F238E27FC236}">
                <a16:creationId xmlns:a16="http://schemas.microsoft.com/office/drawing/2014/main" id="{D89DDB67-ABD8-4393-9412-852793EE53B3}"/>
              </a:ext>
            </a:extLst>
          </p:cNvPr>
          <p:cNvPicPr>
            <a:picLocks noGrp="1" noRot="1" noChangeAspect="1"/>
          </p:cNvPicPr>
          <p:nvPr>
            <p:ph idx="1"/>
            <a:videoFile r:link="rId1"/>
          </p:nvPr>
        </p:nvPicPr>
        <p:blipFill>
          <a:blip r:embed="rId3"/>
          <a:stretch>
            <a:fillRect/>
          </a:stretch>
        </p:blipFill>
        <p:spPr>
          <a:xfrm>
            <a:off x="262467" y="1219200"/>
            <a:ext cx="8669865" cy="4876800"/>
          </a:xfrm>
          <a:prstGeom prst="rect">
            <a:avLst/>
          </a:prstGeom>
        </p:spPr>
      </p:pic>
    </p:spTree>
    <p:extLst>
      <p:ext uri="{BB962C8B-B14F-4D97-AF65-F5344CB8AC3E}">
        <p14:creationId xmlns:p14="http://schemas.microsoft.com/office/powerpoint/2010/main" val="2650121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a:t>FinTech Crowdfunding Sites</a:t>
            </a:r>
          </a:p>
        </p:txBody>
      </p:sp>
      <p:sp>
        <p:nvSpPr>
          <p:cNvPr id="6" name="Content Placeholder 5">
            <a:extLst>
              <a:ext uri="{FF2B5EF4-FFF2-40B4-BE49-F238E27FC236}">
                <a16:creationId xmlns:a16="http://schemas.microsoft.com/office/drawing/2014/main" id="{0328D497-CBB3-4672-83E2-3BB28B2B5FF4}"/>
              </a:ext>
            </a:extLst>
          </p:cNvPr>
          <p:cNvSpPr>
            <a:spLocks noGrp="1"/>
          </p:cNvSpPr>
          <p:nvPr>
            <p:ph idx="1"/>
          </p:nvPr>
        </p:nvSpPr>
        <p:spPr>
          <a:xfrm>
            <a:off x="228600" y="923925"/>
            <a:ext cx="8458200" cy="4114800"/>
          </a:xfrm>
        </p:spPr>
        <p:txBody>
          <a:bodyPr/>
          <a:lstStyle/>
          <a:p>
            <a:pPr>
              <a:lnSpc>
                <a:spcPct val="110000"/>
              </a:lnSpc>
            </a:pPr>
            <a:r>
              <a:rPr lang="en-US" dirty="0"/>
              <a:t>8 best FinTech crowdfunding sites for new creative projects</a:t>
            </a:r>
          </a:p>
          <a:p>
            <a:pPr lvl="1">
              <a:lnSpc>
                <a:spcPct val="110000"/>
              </a:lnSpc>
            </a:pPr>
            <a:r>
              <a:rPr lang="en-US" dirty="0">
                <a:solidFill>
                  <a:srgbClr val="FF0000"/>
                </a:solidFill>
              </a:rPr>
              <a:t>Kickstarter</a:t>
            </a:r>
          </a:p>
          <a:p>
            <a:pPr lvl="1">
              <a:lnSpc>
                <a:spcPct val="110000"/>
              </a:lnSpc>
            </a:pPr>
            <a:r>
              <a:rPr lang="en-US" dirty="0">
                <a:solidFill>
                  <a:srgbClr val="FF0000"/>
                </a:solidFill>
              </a:rPr>
              <a:t>Indiegogo</a:t>
            </a:r>
          </a:p>
          <a:p>
            <a:pPr lvl="1">
              <a:lnSpc>
                <a:spcPct val="110000"/>
              </a:lnSpc>
            </a:pPr>
            <a:r>
              <a:rPr lang="en-US" dirty="0">
                <a:solidFill>
                  <a:srgbClr val="FF0000"/>
                </a:solidFill>
              </a:rPr>
              <a:t>Patreon</a:t>
            </a:r>
          </a:p>
          <a:p>
            <a:pPr lvl="1">
              <a:lnSpc>
                <a:spcPct val="110000"/>
              </a:lnSpc>
            </a:pPr>
            <a:r>
              <a:rPr lang="en-US" dirty="0">
                <a:solidFill>
                  <a:srgbClr val="FF0000"/>
                </a:solidFill>
              </a:rPr>
              <a:t>Crowdfunder (Shopify App)</a:t>
            </a:r>
          </a:p>
          <a:p>
            <a:pPr lvl="1">
              <a:lnSpc>
                <a:spcPct val="110000"/>
              </a:lnSpc>
            </a:pPr>
            <a:r>
              <a:rPr lang="en-US" dirty="0">
                <a:solidFill>
                  <a:srgbClr val="FF0000"/>
                </a:solidFill>
              </a:rPr>
              <a:t>GoFundMe</a:t>
            </a:r>
          </a:p>
          <a:p>
            <a:pPr lvl="1">
              <a:lnSpc>
                <a:spcPct val="110000"/>
              </a:lnSpc>
            </a:pPr>
            <a:r>
              <a:rPr lang="en-US" dirty="0">
                <a:solidFill>
                  <a:srgbClr val="FF0000"/>
                </a:solidFill>
              </a:rPr>
              <a:t>Fundable</a:t>
            </a:r>
          </a:p>
          <a:p>
            <a:pPr lvl="1">
              <a:lnSpc>
                <a:spcPct val="110000"/>
              </a:lnSpc>
            </a:pPr>
            <a:r>
              <a:rPr lang="en-US" dirty="0">
                <a:solidFill>
                  <a:srgbClr val="FF0000"/>
                </a:solidFill>
              </a:rPr>
              <a:t>Crowdcube</a:t>
            </a:r>
          </a:p>
          <a:p>
            <a:pPr lvl="1">
              <a:lnSpc>
                <a:spcPct val="110000"/>
              </a:lnSpc>
            </a:pPr>
            <a:r>
              <a:rPr lang="en-US" dirty="0">
                <a:solidFill>
                  <a:srgbClr val="FF0000"/>
                </a:solidFill>
              </a:rPr>
              <a:t>Crowdfunder</a:t>
            </a:r>
          </a:p>
        </p:txBody>
      </p:sp>
    </p:spTree>
    <p:extLst>
      <p:ext uri="{BB962C8B-B14F-4D97-AF65-F5344CB8AC3E}">
        <p14:creationId xmlns:p14="http://schemas.microsoft.com/office/powerpoint/2010/main" val="3629046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685800"/>
          </a:xfrm>
        </p:spPr>
        <p:txBody>
          <a:bodyPr/>
          <a:lstStyle/>
          <a:p>
            <a:r>
              <a:rPr lang="en-US" dirty="0"/>
              <a:t>FinTech in Microfinance</a:t>
            </a:r>
          </a:p>
        </p:txBody>
      </p:sp>
      <p:sp>
        <p:nvSpPr>
          <p:cNvPr id="4" name="Content Placeholder 3">
            <a:extLst>
              <a:ext uri="{FF2B5EF4-FFF2-40B4-BE49-F238E27FC236}">
                <a16:creationId xmlns:a16="http://schemas.microsoft.com/office/drawing/2014/main" id="{520CA436-59C9-42A3-8499-F9110F8088BA}"/>
              </a:ext>
            </a:extLst>
          </p:cNvPr>
          <p:cNvSpPr>
            <a:spLocks noGrp="1"/>
          </p:cNvSpPr>
          <p:nvPr>
            <p:ph idx="1"/>
          </p:nvPr>
        </p:nvSpPr>
        <p:spPr>
          <a:xfrm>
            <a:off x="152400" y="838200"/>
            <a:ext cx="8915400" cy="4876800"/>
          </a:xfrm>
        </p:spPr>
        <p:txBody>
          <a:bodyPr/>
          <a:lstStyle/>
          <a:p>
            <a:pPr>
              <a:lnSpc>
                <a:spcPct val="130000"/>
              </a:lnSpc>
            </a:pPr>
            <a:r>
              <a:rPr lang="en-US" sz="2800" dirty="0"/>
              <a:t>While the citizens of Norway, Finland, and Denmark all have at least one bank account,</a:t>
            </a:r>
          </a:p>
          <a:p>
            <a:pPr lvl="1">
              <a:lnSpc>
                <a:spcPct val="130000"/>
              </a:lnSpc>
            </a:pPr>
            <a:r>
              <a:rPr lang="en-US" sz="2400" dirty="0"/>
              <a:t>there are developing countries like</a:t>
            </a:r>
            <a:r>
              <a:rPr lang="en-US" sz="2400" dirty="0">
                <a:solidFill>
                  <a:srgbClr val="336600"/>
                </a:solidFill>
              </a:rPr>
              <a:t> the Central African Republic, Niger, and Madagascar, where the percentage of the unbanked population rises well above 85%.</a:t>
            </a:r>
            <a:r>
              <a:rPr lang="en-US" sz="2400" dirty="0"/>
              <a:t> </a:t>
            </a:r>
          </a:p>
          <a:p>
            <a:pPr lvl="2">
              <a:lnSpc>
                <a:spcPct val="130000"/>
              </a:lnSpc>
            </a:pPr>
            <a:r>
              <a:rPr lang="en-US" sz="2300" dirty="0">
                <a:solidFill>
                  <a:srgbClr val="0033CC"/>
                </a:solidFill>
              </a:rPr>
              <a:t>The poverty rates in such places are quite high, and is part of a vicious circle, since the inability to get a loan or to make deposits keeps people living day to day. </a:t>
            </a:r>
          </a:p>
          <a:p>
            <a:pPr lvl="2">
              <a:lnSpc>
                <a:spcPct val="130000"/>
              </a:lnSpc>
            </a:pPr>
            <a:r>
              <a:rPr lang="en-US" sz="2300" dirty="0">
                <a:solidFill>
                  <a:srgbClr val="FF0000"/>
                </a:solidFill>
              </a:rPr>
              <a:t>The only available financial resource is social borrowing from friends and family. </a:t>
            </a:r>
          </a:p>
          <a:p>
            <a:pPr lvl="2">
              <a:lnSpc>
                <a:spcPct val="130000"/>
              </a:lnSpc>
            </a:pPr>
            <a:r>
              <a:rPr lang="en-US" sz="2300" dirty="0">
                <a:solidFill>
                  <a:srgbClr val="000099"/>
                </a:solidFill>
              </a:rPr>
              <a:t>Yet, rapid technological advancements could turn this situation around.</a:t>
            </a:r>
          </a:p>
        </p:txBody>
      </p:sp>
    </p:spTree>
    <p:extLst>
      <p:ext uri="{BB962C8B-B14F-4D97-AF65-F5344CB8AC3E}">
        <p14:creationId xmlns:p14="http://schemas.microsoft.com/office/powerpoint/2010/main" val="226675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685800"/>
          </a:xfrm>
        </p:spPr>
        <p:txBody>
          <a:bodyPr/>
          <a:lstStyle/>
          <a:p>
            <a:r>
              <a:rPr lang="en-US" dirty="0"/>
              <a:t>The World of Micro-Loans</a:t>
            </a:r>
          </a:p>
        </p:txBody>
      </p:sp>
      <p:sp>
        <p:nvSpPr>
          <p:cNvPr id="4" name="Content Placeholder 3">
            <a:extLst>
              <a:ext uri="{FF2B5EF4-FFF2-40B4-BE49-F238E27FC236}">
                <a16:creationId xmlns:a16="http://schemas.microsoft.com/office/drawing/2014/main" id="{520CA436-59C9-42A3-8499-F9110F8088BA}"/>
              </a:ext>
            </a:extLst>
          </p:cNvPr>
          <p:cNvSpPr>
            <a:spLocks noGrp="1"/>
          </p:cNvSpPr>
          <p:nvPr>
            <p:ph idx="1"/>
          </p:nvPr>
        </p:nvSpPr>
        <p:spPr>
          <a:xfrm>
            <a:off x="152400" y="838200"/>
            <a:ext cx="8915400" cy="4876800"/>
          </a:xfrm>
        </p:spPr>
        <p:txBody>
          <a:bodyPr/>
          <a:lstStyle/>
          <a:p>
            <a:pPr>
              <a:lnSpc>
                <a:spcPct val="125000"/>
              </a:lnSpc>
            </a:pPr>
            <a:r>
              <a:rPr lang="en-US" sz="2400" dirty="0"/>
              <a:t>The regions with unbanked population have attracted a different type of financial services. </a:t>
            </a:r>
          </a:p>
          <a:p>
            <a:pPr lvl="1">
              <a:lnSpc>
                <a:spcPct val="125000"/>
              </a:lnSpc>
            </a:pPr>
            <a:r>
              <a:rPr lang="en-US" sz="2200" dirty="0"/>
              <a:t>Micro-financial institutions (MFIs) have developed a particular product, the </a:t>
            </a:r>
            <a:r>
              <a:rPr lang="en-US" sz="2200" b="1" i="1" dirty="0">
                <a:solidFill>
                  <a:srgbClr val="FF0000"/>
                </a:solidFill>
              </a:rPr>
              <a:t>microcredit</a:t>
            </a:r>
            <a:r>
              <a:rPr lang="en-US" sz="2200" dirty="0"/>
              <a:t>, as a way to grant individuals the necessary money to expand a small business or to cover some surging costs, like healthcare.</a:t>
            </a:r>
          </a:p>
          <a:p>
            <a:pPr lvl="1">
              <a:lnSpc>
                <a:spcPct val="125000"/>
              </a:lnSpc>
            </a:pPr>
            <a:r>
              <a:rPr lang="en-US" sz="2200" dirty="0"/>
              <a:t>Yet, the current model for these products is far from efficient, with high operational fees that translate to </a:t>
            </a:r>
            <a:r>
              <a:rPr lang="en-US" sz="2200" b="1" dirty="0">
                <a:solidFill>
                  <a:srgbClr val="000099"/>
                </a:solidFill>
              </a:rPr>
              <a:t>interest rates around 35-40%</a:t>
            </a:r>
            <a:r>
              <a:rPr lang="en-US" sz="2200" dirty="0"/>
              <a:t>. </a:t>
            </a:r>
          </a:p>
          <a:p>
            <a:pPr lvl="1">
              <a:lnSpc>
                <a:spcPct val="125000"/>
              </a:lnSpc>
            </a:pPr>
            <a:r>
              <a:rPr lang="en-US" sz="2200" dirty="0"/>
              <a:t>It has even been said that micro-loans promote poverty. </a:t>
            </a:r>
          </a:p>
          <a:p>
            <a:pPr lvl="1">
              <a:lnSpc>
                <a:spcPct val="125000"/>
              </a:lnSpc>
            </a:pPr>
            <a:r>
              <a:rPr lang="en-US" sz="2200" dirty="0"/>
              <a:t>From the lender’s perspective, the product carries a high risk since until now, there were no tools to assess the creditworthiness of the borrower. </a:t>
            </a:r>
          </a:p>
          <a:p>
            <a:pPr>
              <a:lnSpc>
                <a:spcPct val="125000"/>
              </a:lnSpc>
            </a:pPr>
            <a:r>
              <a:rPr lang="en-US" sz="2400" b="1" dirty="0">
                <a:solidFill>
                  <a:srgbClr val="C00000"/>
                </a:solidFill>
              </a:rPr>
              <a:t>Is there a better solution for this problem?</a:t>
            </a:r>
            <a:endParaRPr lang="en-US" sz="2000" b="1" dirty="0">
              <a:solidFill>
                <a:srgbClr val="C00000"/>
              </a:solidFill>
            </a:endParaRPr>
          </a:p>
        </p:txBody>
      </p:sp>
    </p:spTree>
    <p:extLst>
      <p:ext uri="{BB962C8B-B14F-4D97-AF65-F5344CB8AC3E}">
        <p14:creationId xmlns:p14="http://schemas.microsoft.com/office/powerpoint/2010/main" val="372640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b="1" dirty="0">
                <a:solidFill>
                  <a:srgbClr val="FF0000"/>
                </a:solidFill>
              </a:rPr>
              <a:t>Blockchain</a:t>
            </a:r>
            <a:endParaRPr lang="en-US" altLang="en-US" sz="3200" b="1" dirty="0">
              <a:solidFill>
                <a:srgbClr val="FF0000"/>
              </a:solidFill>
            </a:endParaRPr>
          </a:p>
        </p:txBody>
      </p:sp>
      <p:pic>
        <p:nvPicPr>
          <p:cNvPr id="16386" name="Picture 2" descr="http://im.ft-static.com/content/images/0072a49e-80c4-11e5-8095-ed1a37d1e096.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85800"/>
            <a:ext cx="809244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86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763000" cy="685800"/>
          </a:xfrm>
        </p:spPr>
        <p:txBody>
          <a:bodyPr/>
          <a:lstStyle/>
          <a:p>
            <a:r>
              <a:rPr lang="en-US" sz="3600" dirty="0"/>
              <a:t>FinTech in Microfinance: Operational costs</a:t>
            </a:r>
          </a:p>
        </p:txBody>
      </p:sp>
      <p:sp>
        <p:nvSpPr>
          <p:cNvPr id="4" name="Content Placeholder 3">
            <a:extLst>
              <a:ext uri="{FF2B5EF4-FFF2-40B4-BE49-F238E27FC236}">
                <a16:creationId xmlns:a16="http://schemas.microsoft.com/office/drawing/2014/main" id="{520CA436-59C9-42A3-8499-F9110F8088BA}"/>
              </a:ext>
            </a:extLst>
          </p:cNvPr>
          <p:cNvSpPr>
            <a:spLocks noGrp="1"/>
          </p:cNvSpPr>
          <p:nvPr>
            <p:ph idx="1"/>
          </p:nvPr>
        </p:nvSpPr>
        <p:spPr>
          <a:xfrm>
            <a:off x="152400" y="685800"/>
            <a:ext cx="8915400" cy="4876800"/>
          </a:xfrm>
        </p:spPr>
        <p:txBody>
          <a:bodyPr/>
          <a:lstStyle/>
          <a:p>
            <a:pPr>
              <a:lnSpc>
                <a:spcPct val="125000"/>
              </a:lnSpc>
            </a:pPr>
            <a:r>
              <a:rPr lang="en-US" sz="2400" dirty="0"/>
              <a:t>Since most of these companies operated in rural communities, </a:t>
            </a:r>
            <a:r>
              <a:rPr lang="en-US" sz="2400" dirty="0">
                <a:solidFill>
                  <a:srgbClr val="C00000"/>
                </a:solidFill>
              </a:rPr>
              <a:t>they relied on a personal banking model</a:t>
            </a:r>
            <a:r>
              <a:rPr lang="en-US" sz="2400" dirty="0"/>
              <a:t>, where an agent would sell the service after carefully explaining the benefits and evaluating the borrower’s ability to repay the loan. </a:t>
            </a:r>
          </a:p>
          <a:p>
            <a:pPr lvl="1">
              <a:lnSpc>
                <a:spcPct val="125000"/>
              </a:lnSpc>
            </a:pPr>
            <a:r>
              <a:rPr lang="en-US" sz="2200" dirty="0"/>
              <a:t>The process required a </a:t>
            </a:r>
            <a:r>
              <a:rPr lang="en-US" sz="2200" dirty="0">
                <a:solidFill>
                  <a:srgbClr val="FF0000"/>
                </a:solidFill>
              </a:rPr>
              <a:t>substantial workforce</a:t>
            </a:r>
            <a:r>
              <a:rPr lang="en-US" sz="2200" dirty="0"/>
              <a:t> to present the offer and then to process the applications. </a:t>
            </a:r>
          </a:p>
          <a:p>
            <a:pPr lvl="1">
              <a:lnSpc>
                <a:spcPct val="125000"/>
              </a:lnSpc>
            </a:pPr>
            <a:r>
              <a:rPr lang="en-US" sz="2200" dirty="0"/>
              <a:t>Just the </a:t>
            </a:r>
            <a:r>
              <a:rPr lang="en-US" sz="2200" dirty="0">
                <a:solidFill>
                  <a:srgbClr val="000099"/>
                </a:solidFill>
              </a:rPr>
              <a:t>agents’ commissions </a:t>
            </a:r>
            <a:r>
              <a:rPr lang="en-US" sz="2200" dirty="0"/>
              <a:t>alone made up a significant part of the interest, becoming a real burden for the borrower.</a:t>
            </a:r>
          </a:p>
          <a:p>
            <a:pPr lvl="1">
              <a:lnSpc>
                <a:spcPct val="125000"/>
              </a:lnSpc>
            </a:pPr>
            <a:r>
              <a:rPr lang="en-US" sz="2200" dirty="0"/>
              <a:t>The smartphone revolution can transform this system entirely. </a:t>
            </a:r>
          </a:p>
          <a:p>
            <a:pPr lvl="2">
              <a:lnSpc>
                <a:spcPct val="125000"/>
              </a:lnSpc>
            </a:pPr>
            <a:r>
              <a:rPr lang="en-US" sz="1800" dirty="0"/>
              <a:t>It is all about replacing the sales agents with carefully crafted advertising through social media channels and replacing the application process with a </a:t>
            </a:r>
            <a:r>
              <a:rPr lang="en-US" sz="1800" b="1" dirty="0">
                <a:solidFill>
                  <a:srgbClr val="000099"/>
                </a:solidFill>
              </a:rPr>
              <a:t>user-friendly app.</a:t>
            </a:r>
          </a:p>
          <a:p>
            <a:pPr lvl="2">
              <a:lnSpc>
                <a:spcPct val="125000"/>
              </a:lnSpc>
            </a:pPr>
            <a:r>
              <a:rPr lang="en-US" sz="1800" dirty="0"/>
              <a:t>Such an approach not only </a:t>
            </a:r>
            <a:r>
              <a:rPr lang="en-US" sz="1800" u="sng" dirty="0">
                <a:solidFill>
                  <a:srgbClr val="FF0000"/>
                </a:solidFill>
              </a:rPr>
              <a:t>streamlines the process</a:t>
            </a:r>
            <a:r>
              <a:rPr lang="en-US" sz="1800" dirty="0"/>
              <a:t> but makes the </a:t>
            </a:r>
            <a:r>
              <a:rPr lang="en-US" sz="1800" u="sng" dirty="0">
                <a:solidFill>
                  <a:srgbClr val="FF0000"/>
                </a:solidFill>
              </a:rPr>
              <a:t>costs drop significantly</a:t>
            </a:r>
            <a:r>
              <a:rPr lang="en-US" sz="1800" dirty="0"/>
              <a:t>.</a:t>
            </a:r>
            <a:endParaRPr lang="en-US" sz="1400" dirty="0">
              <a:solidFill>
                <a:srgbClr val="000099"/>
              </a:solidFill>
            </a:endParaRPr>
          </a:p>
        </p:txBody>
      </p:sp>
    </p:spTree>
    <p:extLst>
      <p:ext uri="{BB962C8B-B14F-4D97-AF65-F5344CB8AC3E}">
        <p14:creationId xmlns:p14="http://schemas.microsoft.com/office/powerpoint/2010/main" val="404449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685800"/>
          </a:xfrm>
        </p:spPr>
        <p:txBody>
          <a:bodyPr/>
          <a:lstStyle/>
          <a:p>
            <a:r>
              <a:rPr lang="en-US" sz="2800" dirty="0"/>
              <a:t>FinTech in Microfinance: Risk measurement and hedging</a:t>
            </a:r>
          </a:p>
        </p:txBody>
      </p:sp>
      <p:sp>
        <p:nvSpPr>
          <p:cNvPr id="4" name="Content Placeholder 3">
            <a:extLst>
              <a:ext uri="{FF2B5EF4-FFF2-40B4-BE49-F238E27FC236}">
                <a16:creationId xmlns:a16="http://schemas.microsoft.com/office/drawing/2014/main" id="{520CA436-59C9-42A3-8499-F9110F8088BA}"/>
              </a:ext>
            </a:extLst>
          </p:cNvPr>
          <p:cNvSpPr>
            <a:spLocks noGrp="1"/>
          </p:cNvSpPr>
          <p:nvPr>
            <p:ph idx="1"/>
          </p:nvPr>
        </p:nvSpPr>
        <p:spPr>
          <a:xfrm>
            <a:off x="152400" y="685800"/>
            <a:ext cx="8915400" cy="4876800"/>
          </a:xfrm>
        </p:spPr>
        <p:txBody>
          <a:bodyPr/>
          <a:lstStyle/>
          <a:p>
            <a:pPr>
              <a:lnSpc>
                <a:spcPct val="130000"/>
              </a:lnSpc>
            </a:pPr>
            <a:r>
              <a:rPr lang="en-US" sz="2400" dirty="0"/>
              <a:t>In the USA, the FICO score is a way to assess any person’s creditworthiness and associate a risk score. </a:t>
            </a:r>
          </a:p>
          <a:p>
            <a:pPr lvl="1">
              <a:lnSpc>
                <a:spcPct val="130000"/>
              </a:lnSpc>
            </a:pPr>
            <a:r>
              <a:rPr lang="en-US" sz="2200" dirty="0">
                <a:solidFill>
                  <a:srgbClr val="FF0000"/>
                </a:solidFill>
              </a:rPr>
              <a:t>The formula used to compute this is a weighted average of the on-time payments, length of credit history, debt ratio, credit mix, and the number of credit applications.</a:t>
            </a:r>
          </a:p>
          <a:p>
            <a:pPr lvl="1">
              <a:lnSpc>
                <a:spcPct val="130000"/>
              </a:lnSpc>
            </a:pPr>
            <a:r>
              <a:rPr lang="en-US" sz="2200" dirty="0"/>
              <a:t>In </a:t>
            </a:r>
            <a:r>
              <a:rPr lang="en-US" sz="2200" u="sng" dirty="0">
                <a:solidFill>
                  <a:srgbClr val="0033CC"/>
                </a:solidFill>
              </a:rPr>
              <a:t>developing countries </a:t>
            </a:r>
            <a:r>
              <a:rPr lang="en-US" sz="2200" dirty="0"/>
              <a:t>such records are not available, so a proxy of risk needs to be constructed in another way.</a:t>
            </a:r>
          </a:p>
          <a:p>
            <a:pPr>
              <a:lnSpc>
                <a:spcPct val="130000"/>
              </a:lnSpc>
            </a:pPr>
            <a:r>
              <a:rPr lang="en-US" sz="2400" dirty="0"/>
              <a:t>Big Data can offer a very accurate and satisfactory answer by tracking the activity of the applicant. </a:t>
            </a:r>
          </a:p>
          <a:p>
            <a:pPr lvl="1">
              <a:lnSpc>
                <a:spcPct val="130000"/>
              </a:lnSpc>
            </a:pPr>
            <a:r>
              <a:rPr lang="en-US" sz="2200" dirty="0">
                <a:solidFill>
                  <a:srgbClr val="336600"/>
                </a:solidFill>
              </a:rPr>
              <a:t>Looking at the records and logs generated by their smartphones you can have a good representation of their interests, purchases, plans and even risky behaviors that could create a default risk, like alcohol abuse.</a:t>
            </a:r>
          </a:p>
        </p:txBody>
      </p:sp>
    </p:spTree>
    <p:extLst>
      <p:ext uri="{BB962C8B-B14F-4D97-AF65-F5344CB8AC3E}">
        <p14:creationId xmlns:p14="http://schemas.microsoft.com/office/powerpoint/2010/main" val="206591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685800"/>
          </a:xfrm>
        </p:spPr>
        <p:txBody>
          <a:bodyPr/>
          <a:lstStyle/>
          <a:p>
            <a:r>
              <a:rPr lang="en-US" sz="3600" dirty="0"/>
              <a:t>FinTech in Microfinance: Future trends</a:t>
            </a:r>
          </a:p>
        </p:txBody>
      </p:sp>
      <p:sp>
        <p:nvSpPr>
          <p:cNvPr id="4" name="Content Placeholder 3">
            <a:extLst>
              <a:ext uri="{FF2B5EF4-FFF2-40B4-BE49-F238E27FC236}">
                <a16:creationId xmlns:a16="http://schemas.microsoft.com/office/drawing/2014/main" id="{520CA436-59C9-42A3-8499-F9110F8088BA}"/>
              </a:ext>
            </a:extLst>
          </p:cNvPr>
          <p:cNvSpPr>
            <a:spLocks noGrp="1"/>
          </p:cNvSpPr>
          <p:nvPr>
            <p:ph idx="1"/>
          </p:nvPr>
        </p:nvSpPr>
        <p:spPr>
          <a:xfrm>
            <a:off x="152400" y="685800"/>
            <a:ext cx="8915400" cy="4876800"/>
          </a:xfrm>
        </p:spPr>
        <p:txBody>
          <a:bodyPr/>
          <a:lstStyle/>
          <a:p>
            <a:pPr>
              <a:lnSpc>
                <a:spcPct val="110000"/>
              </a:lnSpc>
            </a:pPr>
            <a:r>
              <a:rPr lang="en-US" sz="2400" dirty="0"/>
              <a:t>Asian countries have excellent development potential, </a:t>
            </a:r>
          </a:p>
          <a:p>
            <a:pPr lvl="1">
              <a:lnSpc>
                <a:spcPct val="110000"/>
              </a:lnSpc>
            </a:pPr>
            <a:r>
              <a:rPr lang="en-US" sz="2000" dirty="0"/>
              <a:t>with </a:t>
            </a:r>
            <a:r>
              <a:rPr lang="en-US" sz="2000" dirty="0">
                <a:solidFill>
                  <a:srgbClr val="C00000"/>
                </a:solidFill>
              </a:rPr>
              <a:t>China hosting 12% </a:t>
            </a:r>
            <a:r>
              <a:rPr lang="en-US" sz="2000" dirty="0"/>
              <a:t>of the world’s unbanked population and </a:t>
            </a:r>
            <a:r>
              <a:rPr lang="en-US" sz="2000" dirty="0">
                <a:solidFill>
                  <a:srgbClr val="C00000"/>
                </a:solidFill>
              </a:rPr>
              <a:t>India 21%</a:t>
            </a:r>
            <a:r>
              <a:rPr lang="en-US" sz="2000" dirty="0"/>
              <a:t>. </a:t>
            </a:r>
          </a:p>
          <a:p>
            <a:pPr lvl="1">
              <a:lnSpc>
                <a:spcPct val="110000"/>
              </a:lnSpc>
            </a:pPr>
            <a:r>
              <a:rPr lang="en-US" sz="2000" dirty="0"/>
              <a:t>Other worthwhile nations for this revolution are the </a:t>
            </a:r>
            <a:r>
              <a:rPr lang="en-US" sz="2000" dirty="0">
                <a:solidFill>
                  <a:srgbClr val="000099"/>
                </a:solidFill>
              </a:rPr>
              <a:t>Philippines, Indonesia, and Vietnam</a:t>
            </a:r>
            <a:r>
              <a:rPr lang="en-US" sz="2000" dirty="0"/>
              <a:t>. </a:t>
            </a:r>
          </a:p>
          <a:p>
            <a:pPr>
              <a:lnSpc>
                <a:spcPct val="110000"/>
              </a:lnSpc>
            </a:pPr>
            <a:r>
              <a:rPr lang="en-US" sz="2400" dirty="0"/>
              <a:t>An automated system that eliminates most middlemen and processing costs and relies on </a:t>
            </a:r>
            <a:r>
              <a:rPr lang="en-US" sz="2400" b="1" u="sng" dirty="0">
                <a:solidFill>
                  <a:srgbClr val="336600"/>
                </a:solidFill>
              </a:rPr>
              <a:t>Big Data for risk assessment </a:t>
            </a:r>
            <a:r>
              <a:rPr lang="en-US" sz="2400" dirty="0"/>
              <a:t>could be the future for the millions who don’t own a bank account but have a smartphone.</a:t>
            </a:r>
          </a:p>
          <a:p>
            <a:pPr>
              <a:lnSpc>
                <a:spcPct val="110000"/>
              </a:lnSpc>
            </a:pPr>
            <a:r>
              <a:rPr lang="en-US" sz="2400" dirty="0"/>
              <a:t>Companies offering such services have enough growth potential to attract investors, </a:t>
            </a:r>
          </a:p>
          <a:p>
            <a:pPr lvl="1">
              <a:lnSpc>
                <a:spcPct val="110000"/>
              </a:lnSpc>
            </a:pPr>
            <a:r>
              <a:rPr lang="en-US" sz="2000" dirty="0">
                <a:solidFill>
                  <a:srgbClr val="FF0000"/>
                </a:solidFill>
              </a:rPr>
              <a:t>they just have to pay attention to their business plans</a:t>
            </a:r>
            <a:r>
              <a:rPr lang="en-US" sz="2000" dirty="0"/>
              <a:t>.</a:t>
            </a:r>
          </a:p>
          <a:p>
            <a:pPr lvl="1">
              <a:lnSpc>
                <a:spcPct val="110000"/>
              </a:lnSpc>
            </a:pPr>
            <a:r>
              <a:rPr lang="en-US" sz="2000" dirty="0">
                <a:solidFill>
                  <a:srgbClr val="000099"/>
                </a:solidFill>
              </a:rPr>
              <a:t>It is all about highlighting how they will use existing information about potential borrowers to assess their creditworthiness. </a:t>
            </a:r>
          </a:p>
          <a:p>
            <a:pPr>
              <a:lnSpc>
                <a:spcPct val="110000"/>
              </a:lnSpc>
            </a:pPr>
            <a:r>
              <a:rPr lang="en-US" sz="2400" dirty="0"/>
              <a:t>Previously excluded segments will become active contributors by using technology and alternative scoring methods.</a:t>
            </a:r>
            <a:endParaRPr lang="en-US" sz="2400" dirty="0">
              <a:solidFill>
                <a:srgbClr val="336600"/>
              </a:solidFill>
            </a:endParaRPr>
          </a:p>
        </p:txBody>
      </p:sp>
    </p:spTree>
    <p:extLst>
      <p:ext uri="{BB962C8B-B14F-4D97-AF65-F5344CB8AC3E}">
        <p14:creationId xmlns:p14="http://schemas.microsoft.com/office/powerpoint/2010/main" val="181380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63</a:t>
            </a:fld>
            <a:endParaRPr lang="en-US" dirty="0"/>
          </a:p>
        </p:txBody>
      </p:sp>
      <p:sp>
        <p:nvSpPr>
          <p:cNvPr id="16389" name="Rectangle 5"/>
          <p:cNvSpPr>
            <a:spLocks noGrp="1"/>
          </p:cNvSpPr>
          <p:nvPr>
            <p:ph type="title" idx="4294967295"/>
          </p:nvPr>
        </p:nvSpPr>
        <p:spPr bwMode="auto">
          <a:xfrm>
            <a:off x="304800" y="152400"/>
            <a:ext cx="8305800" cy="725793"/>
          </a:xfrm>
          <a:ln w="9525"/>
        </p:spPr>
        <p:txBody>
          <a:bodyPr wrap="square" lIns="91440" tIns="45720" rIns="91440" bIns="45720" numCol="1" compatLnSpc="1">
            <a:prstTxWarp prst="textNoShape">
              <a:avLst/>
            </a:prstTxWarp>
          </a:bodyPr>
          <a:lstStyle/>
          <a:p>
            <a:pPr>
              <a:defRPr/>
            </a:pPr>
            <a:r>
              <a:rPr lang="en-US" dirty="0">
                <a:ln>
                  <a:noFill/>
                </a:ln>
                <a:effectLst/>
              </a:rPr>
              <a:t>What </a:t>
            </a:r>
            <a:r>
              <a:rPr lang="en-US" dirty="0"/>
              <a:t>Are </a:t>
            </a:r>
            <a:r>
              <a:rPr lang="en-US" dirty="0">
                <a:ln>
                  <a:noFill/>
                </a:ln>
                <a:effectLst/>
              </a:rPr>
              <a:t>Chatbots?</a:t>
            </a:r>
            <a:endParaRPr dirty="0">
              <a:ln>
                <a:noFill/>
              </a:ln>
              <a:effectLst/>
            </a:endParaRPr>
          </a:p>
        </p:txBody>
      </p:sp>
      <p:pic>
        <p:nvPicPr>
          <p:cNvPr id="11266" name="Picture 2" descr="Chatbots as customer service reps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959" y="1143000"/>
            <a:ext cx="8001000" cy="494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994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1885713"/>
            <a:ext cx="9144000" cy="4114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5" name="Rectangle 64"/>
          <p:cNvSpPr/>
          <p:nvPr/>
        </p:nvSpPr>
        <p:spPr bwMode="auto">
          <a:xfrm>
            <a:off x="2845" y="4330848"/>
            <a:ext cx="9144000" cy="16943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 name="Rectangle 11"/>
          <p:cNvSpPr/>
          <p:nvPr/>
        </p:nvSpPr>
        <p:spPr bwMode="auto">
          <a:xfrm>
            <a:off x="1" y="1885713"/>
            <a:ext cx="9144000" cy="24397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 name="Rectangle 7"/>
          <p:cNvSpPr/>
          <p:nvPr/>
        </p:nvSpPr>
        <p:spPr bwMode="auto">
          <a:xfrm>
            <a:off x="1" y="857616"/>
            <a:ext cx="9144000" cy="10280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6" name="Group 15"/>
          <p:cNvGrpSpPr/>
          <p:nvPr/>
        </p:nvGrpSpPr>
        <p:grpSpPr>
          <a:xfrm>
            <a:off x="-133370" y="4386665"/>
            <a:ext cx="1229394" cy="1490462"/>
            <a:chOff x="23436" y="4735675"/>
            <a:chExt cx="1672061" cy="2027133"/>
          </a:xfrm>
        </p:grpSpPr>
        <p:sp>
          <p:nvSpPr>
            <p:cNvPr id="17" name="TextBox 16"/>
            <p:cNvSpPr txBox="1"/>
            <p:nvPr/>
          </p:nvSpPr>
          <p:spPr>
            <a:xfrm>
              <a:off x="23436" y="4735675"/>
              <a:ext cx="1635011" cy="738481"/>
            </a:xfrm>
            <a:prstGeom prst="rect">
              <a:avLst/>
            </a:prstGeom>
            <a:noFill/>
          </p:spPr>
          <p:txBody>
            <a:bodyPr wrap="square" lIns="134464" tIns="107571" rIns="134464" bIns="107571" rtlCol="0">
              <a:spAutoFit/>
            </a:bodyPr>
            <a:lstStyle/>
            <a:p>
              <a:pPr marL="0" marR="0" lvl="0" indent="0" algn="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Platform Examples</a:t>
              </a:r>
            </a:p>
          </p:txBody>
        </p:sp>
        <p:sp>
          <p:nvSpPr>
            <p:cNvPr id="18" name="TextBox 17"/>
            <p:cNvSpPr txBox="1"/>
            <p:nvPr/>
          </p:nvSpPr>
          <p:spPr>
            <a:xfrm>
              <a:off x="60486" y="5439714"/>
              <a:ext cx="1635011" cy="738481"/>
            </a:xfrm>
            <a:prstGeom prst="rect">
              <a:avLst/>
            </a:prstGeom>
            <a:noFill/>
          </p:spPr>
          <p:txBody>
            <a:bodyPr wrap="square" lIns="134464" tIns="107571" rIns="134464" bIns="107571" rtlCol="0">
              <a:spAutoFit/>
            </a:bodyPr>
            <a:lstStyle/>
            <a:p>
              <a:pPr marL="0" marR="0" lvl="0" indent="0" algn="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Application Examples</a:t>
              </a:r>
            </a:p>
          </p:txBody>
        </p:sp>
        <p:sp>
          <p:nvSpPr>
            <p:cNvPr id="25" name="TextBox 24"/>
            <p:cNvSpPr txBox="1"/>
            <p:nvPr/>
          </p:nvSpPr>
          <p:spPr>
            <a:xfrm>
              <a:off x="60486" y="6245835"/>
              <a:ext cx="1635011" cy="516973"/>
            </a:xfrm>
            <a:prstGeom prst="rect">
              <a:avLst/>
            </a:prstGeom>
            <a:noFill/>
          </p:spPr>
          <p:txBody>
            <a:bodyPr wrap="square" lIns="134464" tIns="107571" rIns="134464" bIns="107571" rtlCol="0">
              <a:spAutoFit/>
            </a:bodyPr>
            <a:lstStyle/>
            <a:p>
              <a:pPr marL="0" marR="0" lvl="0" indent="0" algn="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UI</a:t>
              </a:r>
            </a:p>
          </p:txBody>
        </p:sp>
      </p:grpSp>
      <p:cxnSp>
        <p:nvCxnSpPr>
          <p:cNvPr id="26" name="Straight Connector 25"/>
          <p:cNvCxnSpPr/>
          <p:nvPr/>
        </p:nvCxnSpPr>
        <p:spPr>
          <a:xfrm>
            <a:off x="618308" y="2311802"/>
            <a:ext cx="8269519" cy="0"/>
          </a:xfrm>
          <a:prstGeom prst="line">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368257" y="1885714"/>
            <a:ext cx="1470057" cy="3991416"/>
            <a:chOff x="2065753" y="1334205"/>
            <a:chExt cx="1999380" cy="5428604"/>
          </a:xfrm>
        </p:grpSpPr>
        <p:pic>
          <p:nvPicPr>
            <p:cNvPr id="28" name="Picture 27"/>
            <p:cNvPicPr>
              <a:picLocks noChangeAspect="1"/>
            </p:cNvPicPr>
            <p:nvPr/>
          </p:nvPicPr>
          <p:blipFill>
            <a:blip r:embed="rId3"/>
            <a:stretch>
              <a:fillRect/>
            </a:stretch>
          </p:blipFill>
          <p:spPr>
            <a:xfrm>
              <a:off x="2070933" y="2639649"/>
              <a:ext cx="1994200" cy="1492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TextBox 28"/>
            <p:cNvSpPr txBox="1"/>
            <p:nvPr/>
          </p:nvSpPr>
          <p:spPr>
            <a:xfrm>
              <a:off x="2499944" y="1334205"/>
              <a:ext cx="1136179"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mid-80s</a:t>
              </a:r>
            </a:p>
          </p:txBody>
        </p:sp>
        <p:sp>
          <p:nvSpPr>
            <p:cNvPr id="30" name="TextBox 29"/>
            <p:cNvSpPr txBox="1"/>
            <p:nvPr/>
          </p:nvSpPr>
          <p:spPr>
            <a:xfrm>
              <a:off x="2079521" y="4735675"/>
              <a:ext cx="1977025" cy="726186"/>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Desktop OS</a:t>
              </a:r>
            </a:p>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Dos, Windows, Mac OS</a:t>
              </a:r>
            </a:p>
          </p:txBody>
        </p:sp>
        <p:sp>
          <p:nvSpPr>
            <p:cNvPr id="31" name="TextBox 30"/>
            <p:cNvSpPr txBox="1"/>
            <p:nvPr/>
          </p:nvSpPr>
          <p:spPr>
            <a:xfrm>
              <a:off x="2065753" y="5428022"/>
              <a:ext cx="1977025" cy="726186"/>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Programs</a:t>
              </a:r>
            </a:p>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Excel, PPT, Lotus</a:t>
              </a:r>
            </a:p>
          </p:txBody>
        </p:sp>
        <p:sp>
          <p:nvSpPr>
            <p:cNvPr id="32" name="TextBox 31"/>
            <p:cNvSpPr txBox="1"/>
            <p:nvPr/>
          </p:nvSpPr>
          <p:spPr>
            <a:xfrm>
              <a:off x="2079521" y="6245836"/>
              <a:ext cx="1977025"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GUI Apps</a:t>
              </a:r>
              <a:endPar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endParaRPr>
            </a:p>
          </p:txBody>
        </p:sp>
        <p:sp>
          <p:nvSpPr>
            <p:cNvPr id="33" name="TextBox 32"/>
            <p:cNvSpPr txBox="1"/>
            <p:nvPr/>
          </p:nvSpPr>
          <p:spPr>
            <a:xfrm>
              <a:off x="2667153" y="2036440"/>
              <a:ext cx="801761" cy="57252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PC</a:t>
              </a:r>
            </a:p>
          </p:txBody>
        </p:sp>
        <p:sp>
          <p:nvSpPr>
            <p:cNvPr id="34" name="Oval 33"/>
            <p:cNvSpPr/>
            <p:nvPr/>
          </p:nvSpPr>
          <p:spPr bwMode="auto">
            <a:xfrm>
              <a:off x="2975104" y="1822276"/>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5" name="Group 34"/>
          <p:cNvGrpSpPr/>
          <p:nvPr/>
        </p:nvGrpSpPr>
        <p:grpSpPr>
          <a:xfrm>
            <a:off x="3219236" y="1885714"/>
            <a:ext cx="1587849" cy="3991416"/>
            <a:chOff x="4583213" y="1334205"/>
            <a:chExt cx="2159585" cy="5428604"/>
          </a:xfrm>
        </p:grpSpPr>
        <p:pic>
          <p:nvPicPr>
            <p:cNvPr id="36" name="Picture 35"/>
            <p:cNvPicPr>
              <a:picLocks noChangeAspect="1"/>
            </p:cNvPicPr>
            <p:nvPr/>
          </p:nvPicPr>
          <p:blipFill>
            <a:blip r:embed="rId4"/>
            <a:stretch>
              <a:fillRect/>
            </a:stretch>
          </p:blipFill>
          <p:spPr>
            <a:xfrm>
              <a:off x="4748172" y="2642647"/>
              <a:ext cx="1801865" cy="1493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TextBox 36"/>
            <p:cNvSpPr txBox="1"/>
            <p:nvPr/>
          </p:nvSpPr>
          <p:spPr>
            <a:xfrm>
              <a:off x="4583213" y="4735675"/>
              <a:ext cx="2159585" cy="726186"/>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Browser</a:t>
              </a:r>
            </a:p>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Mosaic, Explorer, Netscape</a:t>
              </a:r>
            </a:p>
          </p:txBody>
        </p:sp>
        <p:sp>
          <p:nvSpPr>
            <p:cNvPr id="38" name="TextBox 37"/>
            <p:cNvSpPr txBox="1"/>
            <p:nvPr/>
          </p:nvSpPr>
          <p:spPr>
            <a:xfrm>
              <a:off x="4660591" y="5471110"/>
              <a:ext cx="1977026" cy="68310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Web Sites</a:t>
              </a:r>
            </a:p>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Yahoo, Amazon</a:t>
              </a:r>
            </a:p>
          </p:txBody>
        </p:sp>
        <p:sp>
          <p:nvSpPr>
            <p:cNvPr id="39" name="TextBox 38"/>
            <p:cNvSpPr txBox="1"/>
            <p:nvPr/>
          </p:nvSpPr>
          <p:spPr>
            <a:xfrm>
              <a:off x="4674493" y="6245836"/>
              <a:ext cx="1977026"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Web Pages</a:t>
              </a:r>
              <a:endPar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endParaRPr>
            </a:p>
          </p:txBody>
        </p:sp>
        <p:sp>
          <p:nvSpPr>
            <p:cNvPr id="40" name="TextBox 39"/>
            <p:cNvSpPr txBox="1"/>
            <p:nvPr/>
          </p:nvSpPr>
          <p:spPr>
            <a:xfrm>
              <a:off x="5118997" y="1334205"/>
              <a:ext cx="1088016"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mid-90s</a:t>
              </a:r>
            </a:p>
          </p:txBody>
        </p:sp>
        <p:sp>
          <p:nvSpPr>
            <p:cNvPr id="41" name="TextBox 40"/>
            <p:cNvSpPr txBox="1"/>
            <p:nvPr/>
          </p:nvSpPr>
          <p:spPr>
            <a:xfrm>
              <a:off x="5147135" y="2036440"/>
              <a:ext cx="943624" cy="57252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Web</a:t>
              </a:r>
            </a:p>
          </p:txBody>
        </p:sp>
        <p:sp>
          <p:nvSpPr>
            <p:cNvPr id="42" name="Oval 41"/>
            <p:cNvSpPr/>
            <p:nvPr/>
          </p:nvSpPr>
          <p:spPr bwMode="auto">
            <a:xfrm>
              <a:off x="5570076" y="1846185"/>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3" name="Group 42"/>
          <p:cNvGrpSpPr/>
          <p:nvPr/>
        </p:nvGrpSpPr>
        <p:grpSpPr>
          <a:xfrm>
            <a:off x="4954163" y="1885714"/>
            <a:ext cx="1702249" cy="3991416"/>
            <a:chOff x="6942833" y="1334205"/>
            <a:chExt cx="2315177" cy="5428604"/>
          </a:xfrm>
        </p:grpSpPr>
        <p:pic>
          <p:nvPicPr>
            <p:cNvPr id="44" name="Picture 43"/>
            <p:cNvPicPr>
              <a:picLocks noChangeAspect="1"/>
            </p:cNvPicPr>
            <p:nvPr/>
          </p:nvPicPr>
          <p:blipFill>
            <a:blip r:embed="rId5"/>
            <a:stretch>
              <a:fillRect/>
            </a:stretch>
          </p:blipFill>
          <p:spPr>
            <a:xfrm>
              <a:off x="7407393" y="2641007"/>
              <a:ext cx="955386" cy="1456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a:stretch>
              <a:fillRect/>
            </a:stretch>
          </p:blipFill>
          <p:spPr>
            <a:xfrm>
              <a:off x="8007492" y="2742411"/>
              <a:ext cx="842542" cy="1487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7111909" y="4735675"/>
              <a:ext cx="1977026" cy="68310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Mobile OS</a:t>
              </a:r>
            </a:p>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iOS, Android, WP</a:t>
              </a:r>
            </a:p>
          </p:txBody>
        </p:sp>
        <p:sp>
          <p:nvSpPr>
            <p:cNvPr id="47" name="TextBox 46"/>
            <p:cNvSpPr txBox="1"/>
            <p:nvPr/>
          </p:nvSpPr>
          <p:spPr>
            <a:xfrm>
              <a:off x="6942833" y="5428022"/>
              <a:ext cx="2315177" cy="726186"/>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Apps</a:t>
              </a:r>
            </a:p>
            <a:p>
              <a:pPr marL="0" marR="0" lvl="0" indent="0" algn="ctr" defTabSz="67229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Angry Birds, Instagram</a:t>
              </a:r>
            </a:p>
          </p:txBody>
        </p:sp>
        <p:sp>
          <p:nvSpPr>
            <p:cNvPr id="48" name="TextBox 47"/>
            <p:cNvSpPr txBox="1"/>
            <p:nvPr/>
          </p:nvSpPr>
          <p:spPr>
            <a:xfrm>
              <a:off x="6942833" y="6245836"/>
              <a:ext cx="2315177"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Native Apps</a:t>
              </a:r>
            </a:p>
          </p:txBody>
        </p:sp>
        <p:sp>
          <p:nvSpPr>
            <p:cNvPr id="49" name="TextBox 48"/>
            <p:cNvSpPr txBox="1"/>
            <p:nvPr/>
          </p:nvSpPr>
          <p:spPr>
            <a:xfrm>
              <a:off x="7549638" y="1334205"/>
              <a:ext cx="1101567"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mid-00s</a:t>
              </a:r>
            </a:p>
          </p:txBody>
        </p:sp>
        <p:sp>
          <p:nvSpPr>
            <p:cNvPr id="50" name="TextBox 49"/>
            <p:cNvSpPr txBox="1"/>
            <p:nvPr/>
          </p:nvSpPr>
          <p:spPr>
            <a:xfrm>
              <a:off x="7224748" y="2036440"/>
              <a:ext cx="1751347" cy="57252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Smartphone</a:t>
              </a:r>
            </a:p>
          </p:txBody>
        </p:sp>
        <p:sp>
          <p:nvSpPr>
            <p:cNvPr id="51" name="Oval 50"/>
            <p:cNvSpPr/>
            <p:nvPr/>
          </p:nvSpPr>
          <p:spPr bwMode="auto">
            <a:xfrm>
              <a:off x="8007492" y="1841511"/>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1" name="Group 10"/>
          <p:cNvGrpSpPr/>
          <p:nvPr/>
        </p:nvGrpSpPr>
        <p:grpSpPr>
          <a:xfrm>
            <a:off x="6851912" y="1885714"/>
            <a:ext cx="1663317" cy="3991416"/>
            <a:chOff x="9319074" y="1398284"/>
            <a:chExt cx="2262227" cy="5428604"/>
          </a:xfrm>
        </p:grpSpPr>
        <p:pic>
          <p:nvPicPr>
            <p:cNvPr id="53" name="Picture 52"/>
            <p:cNvPicPr>
              <a:picLocks noChangeAspect="1"/>
            </p:cNvPicPr>
            <p:nvPr/>
          </p:nvPicPr>
          <p:blipFill>
            <a:blip r:embed="rId7"/>
            <a:stretch>
              <a:fillRect/>
            </a:stretch>
          </p:blipFill>
          <p:spPr>
            <a:xfrm>
              <a:off x="9670354" y="2769221"/>
              <a:ext cx="864611" cy="1524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8"/>
            <a:stretch>
              <a:fillRect/>
            </a:stretch>
          </p:blipFill>
          <p:spPr>
            <a:xfrm>
              <a:off x="10168454" y="2869548"/>
              <a:ext cx="929605" cy="1537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TextBox 54"/>
            <p:cNvSpPr txBox="1"/>
            <p:nvPr/>
          </p:nvSpPr>
          <p:spPr>
            <a:xfrm>
              <a:off x="9329606" y="4799754"/>
              <a:ext cx="2251695" cy="68310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Messaging Apps</a:t>
              </a:r>
            </a:p>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Whatsapp, WeChat, Skype</a:t>
              </a:r>
            </a:p>
          </p:txBody>
        </p:sp>
        <p:sp>
          <p:nvSpPr>
            <p:cNvPr id="56" name="TextBox 55"/>
            <p:cNvSpPr txBox="1"/>
            <p:nvPr/>
          </p:nvSpPr>
          <p:spPr>
            <a:xfrm>
              <a:off x="9319074" y="5513644"/>
              <a:ext cx="2251695" cy="68310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Bots / Agents</a:t>
              </a:r>
            </a:p>
            <a:p>
              <a:pPr marL="0" marR="0" lvl="0" indent="0" algn="ctr" defTabSz="672290" rtl="0" eaLnBrk="1" fontAlgn="auto" latinLnBrk="0" hangingPunct="1">
                <a:lnSpc>
                  <a:spcPct val="90000"/>
                </a:lnSpc>
                <a:spcBef>
                  <a:spcPts val="0"/>
                </a:spcBef>
                <a:spcAft>
                  <a:spcPts val="0"/>
                </a:spcAft>
                <a:buClrTx/>
                <a:buSzTx/>
                <a:buFontTx/>
                <a:buNone/>
                <a:tabLst/>
                <a:defRPr/>
              </a:pPr>
              <a:r>
                <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Weather, Travel</a:t>
              </a:r>
            </a:p>
          </p:txBody>
        </p:sp>
        <p:sp>
          <p:nvSpPr>
            <p:cNvPr id="57" name="TextBox 56"/>
            <p:cNvSpPr txBox="1"/>
            <p:nvPr/>
          </p:nvSpPr>
          <p:spPr>
            <a:xfrm>
              <a:off x="9329606" y="6309915"/>
              <a:ext cx="2251695"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rPr>
                <a:t>Conversations</a:t>
              </a:r>
              <a:endParaRPr kumimoji="0" lang="en-US" sz="882" b="0" i="0" u="none" strike="noStrike" kern="0" cap="none" spc="0" normalizeH="0" baseline="0" noProof="0" dirty="0">
                <a:ln>
                  <a:noFill/>
                </a:ln>
                <a:gradFill>
                  <a:gsLst>
                    <a:gs pos="2917">
                      <a:prstClr val="black"/>
                    </a:gs>
                    <a:gs pos="30000">
                      <a:prstClr val="black"/>
                    </a:gs>
                  </a:gsLst>
                  <a:lin ang="5400000" scaled="0"/>
                </a:gradFill>
                <a:effectLst/>
                <a:uLnTx/>
                <a:uFillTx/>
                <a:latin typeface="Calibri Light" panose="020F0302020204030204"/>
                <a:ea typeface="+mn-ea"/>
                <a:cs typeface="Arial" panose="020B0604020202020204" pitchFamily="34" charset="0"/>
              </a:endParaRPr>
            </a:p>
          </p:txBody>
        </p:sp>
        <p:sp>
          <p:nvSpPr>
            <p:cNvPr id="58" name="TextBox 57"/>
            <p:cNvSpPr txBox="1"/>
            <p:nvPr/>
          </p:nvSpPr>
          <p:spPr>
            <a:xfrm>
              <a:off x="9904671" y="1398284"/>
              <a:ext cx="1101567" cy="516973"/>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mid-10s</a:t>
              </a:r>
            </a:p>
          </p:txBody>
        </p:sp>
        <p:sp>
          <p:nvSpPr>
            <p:cNvPr id="59" name="Oval 58"/>
            <p:cNvSpPr/>
            <p:nvPr/>
          </p:nvSpPr>
          <p:spPr bwMode="auto">
            <a:xfrm>
              <a:off x="10362525" y="1886367"/>
              <a:ext cx="185858" cy="182880"/>
            </a:xfrm>
            <a:prstGeom prst="ellipse">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TextBox 59"/>
            <p:cNvSpPr txBox="1"/>
            <p:nvPr/>
          </p:nvSpPr>
          <p:spPr>
            <a:xfrm>
              <a:off x="9579782" y="2100519"/>
              <a:ext cx="1751345" cy="572525"/>
            </a:xfrm>
            <a:prstGeom prst="rect">
              <a:avLst/>
            </a:prstGeom>
            <a:noFill/>
          </p:spPr>
          <p:txBody>
            <a:bodyPr wrap="square" lIns="134464" tIns="107571" rIns="134464" bIns="107571" rtlCol="0">
              <a:spAutoFit/>
            </a:bodyPr>
            <a:lstStyle/>
            <a:p>
              <a:pPr marL="0" marR="0" lvl="0" indent="0" algn="ctr" defTabSz="672290" rtl="0" eaLnBrk="1" fontAlgn="auto" latinLnBrk="0" hangingPunct="1">
                <a:lnSpc>
                  <a:spcPct val="90000"/>
                </a:lnSpc>
                <a:spcBef>
                  <a:spcPts val="0"/>
                </a:spcBef>
                <a:spcAft>
                  <a:spcPts val="441"/>
                </a:spcAft>
                <a:buClrTx/>
                <a:buSzTx/>
                <a:buFontTx/>
                <a:buNone/>
                <a:tabLst/>
                <a:defRPr/>
              </a:pPr>
              <a:r>
                <a:rPr kumimoji="0" lang="en-US" sz="1471" b="1"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Messaging</a:t>
              </a:r>
            </a:p>
          </p:txBody>
        </p:sp>
      </p:grpSp>
      <p:sp>
        <p:nvSpPr>
          <p:cNvPr id="62" name="TextBox 61"/>
          <p:cNvSpPr txBox="1"/>
          <p:nvPr/>
        </p:nvSpPr>
        <p:spPr>
          <a:xfrm>
            <a:off x="618308" y="940999"/>
            <a:ext cx="8135055" cy="918845"/>
          </a:xfrm>
          <a:prstGeom prst="rect">
            <a:avLst/>
          </a:prstGeom>
          <a:noFill/>
        </p:spPr>
        <p:txBody>
          <a:bodyPr wrap="square" lIns="134464" tIns="107571" rIns="134464" bIns="107571" rtlCol="0">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2500"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rPr>
              <a:t>The world and technology are once again transforming</a:t>
            </a:r>
          </a:p>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2059"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rPr>
              <a:t>  </a:t>
            </a:r>
            <a:r>
              <a:rPr kumimoji="0" lang="en-US" sz="1176" b="0" i="0" u="none" strike="noStrike" kern="0" cap="none" spc="0" normalizeH="0" baseline="0" noProof="0" dirty="0">
                <a:ln>
                  <a:noFill/>
                </a:ln>
                <a:solidFill>
                  <a:prstClr val="white"/>
                </a:solidFill>
                <a:effectLst/>
                <a:uLnTx/>
                <a:uFillTx/>
                <a:latin typeface="Calibri" panose="020F0502020204030204"/>
                <a:ea typeface="+mn-ea"/>
                <a:cs typeface="Arial" panose="020B0604020202020204" pitchFamily="34" charset="0"/>
              </a:rPr>
              <a:t>– Satya Nadella, CEO Microsoft</a:t>
            </a:r>
            <a:endParaRPr kumimoji="0" lang="en-US" sz="2059" b="0" i="0" u="none" strike="noStrike" kern="0" cap="none" spc="0" normalizeH="0" baseline="0" noProof="0" dirty="0">
              <a:ln>
                <a:noFill/>
              </a:ln>
              <a:solidFill>
                <a:prstClr val="white"/>
              </a:solidFill>
              <a:effectLst/>
              <a:uLnTx/>
              <a:uFillTx/>
              <a:latin typeface="Calibri Light" panose="020F0302020204030204"/>
              <a:ea typeface="+mn-ea"/>
              <a:cs typeface="Arial" panose="020B0604020202020204" pitchFamily="34" charset="0"/>
            </a:endParaRPr>
          </a:p>
        </p:txBody>
      </p:sp>
      <p:pic>
        <p:nvPicPr>
          <p:cNvPr id="63" name="Picture 62"/>
          <p:cNvPicPr>
            <a:picLocks noChangeAspect="1"/>
          </p:cNvPicPr>
          <p:nvPr/>
        </p:nvPicPr>
        <p:blipFill>
          <a:blip r:embed="rId9"/>
          <a:stretch>
            <a:fillRect/>
          </a:stretch>
        </p:blipFill>
        <p:spPr>
          <a:xfrm>
            <a:off x="197701" y="1013250"/>
            <a:ext cx="444428" cy="688864"/>
          </a:xfrm>
          <a:prstGeom prst="rect">
            <a:avLst/>
          </a:prstGeom>
        </p:spPr>
      </p:pic>
      <p:sp>
        <p:nvSpPr>
          <p:cNvPr id="64" name="Rounded Rectangle 63"/>
          <p:cNvSpPr/>
          <p:nvPr/>
        </p:nvSpPr>
        <p:spPr bwMode="auto">
          <a:xfrm>
            <a:off x="6823634" y="1972310"/>
            <a:ext cx="1691595" cy="3960914"/>
          </a:xfrm>
          <a:prstGeom prst="roundRect">
            <a:avLst/>
          </a:prstGeom>
          <a:noFill/>
          <a:ln w="38100">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2823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edge">
                                      <p:cBhvr>
                                        <p:cTn id="7" dur="1000"/>
                                        <p:tgtEl>
                                          <p:spTgt spid="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3000"/>
                            </p:stCondLst>
                            <p:childTnLst>
                              <p:par>
                                <p:cTn id="28" presetID="10" presetClass="entr" presetSubtype="0" fill="hold" grpId="0" nodeType="afterEffect">
                                  <p:stCondLst>
                                    <p:cond delay="10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 y="1885713"/>
            <a:ext cx="9144000" cy="4114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Rectangle 66"/>
          <p:cNvSpPr/>
          <p:nvPr/>
        </p:nvSpPr>
        <p:spPr bwMode="auto">
          <a:xfrm>
            <a:off x="1" y="857616"/>
            <a:ext cx="9144000" cy="10280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Title 33"/>
          <p:cNvSpPr txBox="1">
            <a:spLocks/>
          </p:cNvSpPr>
          <p:nvPr/>
        </p:nvSpPr>
        <p:spPr>
          <a:xfrm>
            <a:off x="145903" y="1040800"/>
            <a:ext cx="8516034" cy="49251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557" rtl="0" eaLnBrk="1" fontAlgn="auto" latinLnBrk="0" hangingPunct="1">
              <a:lnSpc>
                <a:spcPct val="90000"/>
              </a:lnSpc>
              <a:spcBef>
                <a:spcPct val="0"/>
              </a:spcBef>
              <a:spcAft>
                <a:spcPts val="0"/>
              </a:spcAft>
              <a:buClrTx/>
              <a:buSzTx/>
              <a:buFontTx/>
              <a:buNone/>
              <a:tabLst/>
              <a:defRPr/>
            </a:pPr>
            <a:r>
              <a:rPr kumimoji="0" lang="en-US" sz="2941" b="0" i="0" u="none" strike="noStrike" kern="1200" cap="none" spc="-77" normalizeH="0" baseline="0" noProof="0" dirty="0">
                <a:ln w="3175">
                  <a:noFill/>
                </a:ln>
                <a:solidFill>
                  <a:prstClr val="white"/>
                </a:solidFill>
                <a:effectLst/>
                <a:uLnTx/>
                <a:uFillTx/>
                <a:latin typeface="Calibri Light" panose="020F0302020204030204"/>
                <a:ea typeface="+mn-ea"/>
                <a:cs typeface="Segoe UI" pitchFamily="34" charset="0"/>
              </a:rPr>
              <a:t>Conversations are the new platform of habit</a:t>
            </a:r>
          </a:p>
        </p:txBody>
      </p:sp>
      <p:sp>
        <p:nvSpPr>
          <p:cNvPr id="61" name="TextBox 60"/>
          <p:cNvSpPr txBox="1"/>
          <p:nvPr/>
        </p:nvSpPr>
        <p:spPr>
          <a:xfrm>
            <a:off x="193225" y="1481775"/>
            <a:ext cx="8860899" cy="31867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Messaging apps experience explosive growth in terms of active users, frequency of use and messaging volume</a:t>
            </a:r>
          </a:p>
        </p:txBody>
      </p:sp>
      <p:pic>
        <p:nvPicPr>
          <p:cNvPr id="65" name="Picture 64"/>
          <p:cNvPicPr>
            <a:picLocks noChangeAspect="1"/>
          </p:cNvPicPr>
          <p:nvPr/>
        </p:nvPicPr>
        <p:blipFill>
          <a:blip r:embed="rId3"/>
          <a:stretch>
            <a:fillRect/>
          </a:stretch>
        </p:blipFill>
        <p:spPr>
          <a:xfrm>
            <a:off x="874246" y="1996194"/>
            <a:ext cx="7092962" cy="3685415"/>
          </a:xfrm>
          <a:prstGeom prst="rect">
            <a:avLst/>
          </a:prstGeom>
        </p:spPr>
      </p:pic>
      <p:sp>
        <p:nvSpPr>
          <p:cNvPr id="66" name="Rectangle 65"/>
          <p:cNvSpPr/>
          <p:nvPr/>
        </p:nvSpPr>
        <p:spPr>
          <a:xfrm>
            <a:off x="898491" y="5662605"/>
            <a:ext cx="7052622" cy="178392"/>
          </a:xfrm>
          <a:prstGeom prst="rect">
            <a:avLst/>
          </a:prstGeom>
          <a:solidFill>
            <a:srgbClr val="00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62"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Source: BI Intelligence, Portio Research</a:t>
            </a:r>
          </a:p>
        </p:txBody>
      </p:sp>
      <p:sp>
        <p:nvSpPr>
          <p:cNvPr id="2" name="Rectangle 1"/>
          <p:cNvSpPr/>
          <p:nvPr/>
        </p:nvSpPr>
        <p:spPr bwMode="auto">
          <a:xfrm>
            <a:off x="2947230" y="4437478"/>
            <a:ext cx="1288611" cy="3921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486267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1" y="1885713"/>
            <a:ext cx="9144000" cy="4114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Rectangle 66"/>
          <p:cNvSpPr/>
          <p:nvPr/>
        </p:nvSpPr>
        <p:spPr bwMode="auto">
          <a:xfrm>
            <a:off x="1" y="857616"/>
            <a:ext cx="9144000" cy="10280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Title 33"/>
          <p:cNvSpPr txBox="1">
            <a:spLocks/>
          </p:cNvSpPr>
          <p:nvPr/>
        </p:nvSpPr>
        <p:spPr>
          <a:xfrm>
            <a:off x="145903" y="1040800"/>
            <a:ext cx="8516034" cy="49251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99557" rtl="0" eaLnBrk="1" fontAlgn="auto" latinLnBrk="0" hangingPunct="1">
              <a:lnSpc>
                <a:spcPct val="90000"/>
              </a:lnSpc>
              <a:spcBef>
                <a:spcPct val="0"/>
              </a:spcBef>
              <a:spcAft>
                <a:spcPts val="0"/>
              </a:spcAft>
              <a:buClrTx/>
              <a:buSzTx/>
              <a:buFontTx/>
              <a:buNone/>
              <a:tabLst/>
              <a:defRPr/>
            </a:pPr>
            <a:r>
              <a:rPr kumimoji="0" lang="en-US" sz="2941" b="0" i="0" u="none" strike="noStrike" kern="1200" cap="none" spc="-77" normalizeH="0" baseline="0" noProof="0" dirty="0">
                <a:ln w="3175">
                  <a:noFill/>
                </a:ln>
                <a:solidFill>
                  <a:prstClr val="white"/>
                </a:solidFill>
                <a:effectLst/>
                <a:uLnTx/>
                <a:uFillTx/>
                <a:latin typeface="Calibri Light" panose="020F0302020204030204"/>
                <a:ea typeface="+mn-ea"/>
                <a:cs typeface="Segoe UI" pitchFamily="34" charset="0"/>
              </a:rPr>
              <a:t>Worldwide: Size of chat networks</a:t>
            </a:r>
          </a:p>
          <a:p>
            <a:pPr marL="0" marR="0" lvl="0" indent="0" algn="l" defTabSz="699557" rtl="0" eaLnBrk="1" fontAlgn="auto" latinLnBrk="0" hangingPunct="1">
              <a:lnSpc>
                <a:spcPct val="90000"/>
              </a:lnSpc>
              <a:spcBef>
                <a:spcPct val="0"/>
              </a:spcBef>
              <a:spcAft>
                <a:spcPts val="0"/>
              </a:spcAft>
              <a:buClrTx/>
              <a:buSzTx/>
              <a:buFontTx/>
              <a:buNone/>
              <a:tabLst/>
              <a:defRPr/>
            </a:pPr>
            <a:endParaRPr kumimoji="0" lang="en-US" sz="2941" b="0" i="0" u="none" strike="noStrike" kern="1200" cap="none" spc="-77" normalizeH="0" baseline="0" noProof="0" dirty="0">
              <a:ln w="3175">
                <a:noFill/>
              </a:ln>
              <a:solidFill>
                <a:prstClr val="white"/>
              </a:solidFill>
              <a:effectLst/>
              <a:uLnTx/>
              <a:uFillTx/>
              <a:latin typeface="Calibri Light" panose="020F0302020204030204"/>
              <a:ea typeface="+mn-ea"/>
              <a:cs typeface="Segoe UI" pitchFamily="34" charset="0"/>
            </a:endParaRPr>
          </a:p>
        </p:txBody>
      </p:sp>
      <p:sp>
        <p:nvSpPr>
          <p:cNvPr id="61" name="TextBox 60"/>
          <p:cNvSpPr txBox="1"/>
          <p:nvPr/>
        </p:nvSpPr>
        <p:spPr>
          <a:xfrm>
            <a:off x="193225" y="1481775"/>
            <a:ext cx="8860899" cy="31867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71"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Messaging apps experience explosive growth in terms of active users, frequency of use and messaging volume</a:t>
            </a:r>
          </a:p>
        </p:txBody>
      </p:sp>
      <p:sp>
        <p:nvSpPr>
          <p:cNvPr id="66" name="Rectangle 65"/>
          <p:cNvSpPr/>
          <p:nvPr/>
        </p:nvSpPr>
        <p:spPr>
          <a:xfrm>
            <a:off x="898491" y="5662605"/>
            <a:ext cx="7052622" cy="178392"/>
          </a:xfrm>
          <a:prstGeom prst="rect">
            <a:avLst/>
          </a:prstGeom>
          <a:solidFill>
            <a:srgbClr val="006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662"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Source: </a:t>
            </a:r>
            <a:r>
              <a:rPr kumimoji="0" lang="en-US" sz="662"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Search Biz Planning &amp; Strategy. Data from comScore. Does not include:</a:t>
            </a:r>
            <a:r>
              <a:rPr kumimoji="0" lang="en-US" sz="662"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SMS</a:t>
            </a:r>
            <a:r>
              <a:rPr kumimoji="0" lang="en-US" sz="662"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(est. 40% share), </a:t>
            </a:r>
            <a:r>
              <a:rPr kumimoji="0" lang="en-US" sz="662"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iMessage</a:t>
            </a:r>
            <a:r>
              <a:rPr kumimoji="0" lang="en-US" sz="662"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(iOS), </a:t>
            </a:r>
            <a:r>
              <a:rPr kumimoji="0" lang="en-US" sz="662" b="1"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Telegram</a:t>
            </a:r>
            <a:r>
              <a:rPr kumimoji="0" lang="en-US" sz="662"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(est. 100M+ WW MAU)</a:t>
            </a:r>
          </a:p>
        </p:txBody>
      </p:sp>
      <p:pic>
        <p:nvPicPr>
          <p:cNvPr id="10" name="Picture 2" descr="http://blog.pageyourself.com/wp-content/uploads/2013/11/facebook-messeng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3385" y="2165714"/>
            <a:ext cx="302637" cy="305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tse1.mm.bing.net/th?&amp;id=OIP.M39bf5ea092d7b2308a56f2ffa80080c8o0&amp;w=139&amp;h=139&amp;c=0&amp;pid=1.9&amp;rs=0&amp;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1337" y="2512097"/>
            <a:ext cx="338825" cy="3388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marketingland.com/wp-content/ml-loads/2012/06/twitter-logo-2012-n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5790" y="2856275"/>
            <a:ext cx="329919" cy="3299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crearmessenger.org/wp-content/uploads/2013/12/KIK_logo_smal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9445" y="3237385"/>
            <a:ext cx="282608" cy="2018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http://www.asesoriatoledo.com/wp-content/uploads/2013/04/whatsapp-logo-symbo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1427490">
            <a:off x="2461132" y="3454787"/>
            <a:ext cx="319235" cy="3192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s://tse1.mm.bing.net/th?&amp;id=OIP.M1fe98249f0b5409226ff968a7d1701eeo0&amp;w=163&amp;h=164&amp;c=0&amp;pid=1.9&amp;rs=0&amp;p=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1427490">
            <a:off x="2477065" y="3789561"/>
            <a:ext cx="287369" cy="2873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https://tse1.mm.bing.net/th?&amp;id=OIP.M0a08283a026afa232163d1efd7bb4d98o0&amp;w=150&amp;h=150&amp;c=0&amp;pid=1.9&amp;rs=0&amp;p=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61341" y="4092471"/>
            <a:ext cx="318818" cy="31881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http://www.maytarcollagen.com/images/uploaded/line-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73231" y="4426828"/>
            <a:ext cx="295037" cy="29503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22" descr="https://tse3.mm.bing.net/th?id=OIP.Mcb13a7ba91a2b75ef4e3a1018650b074o0&amp;pid=15.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92482" y="4737404"/>
            <a:ext cx="256535" cy="2581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4" descr="http://blogs-images.forbes.com/willburns/files/2014/02/whisper-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496281" y="5011083"/>
            <a:ext cx="248937" cy="2489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Chart 19"/>
          <p:cNvGraphicFramePr>
            <a:graphicFrameLocks/>
          </p:cNvGraphicFramePr>
          <p:nvPr/>
        </p:nvGraphicFramePr>
        <p:xfrm>
          <a:off x="3003445" y="2073971"/>
          <a:ext cx="3446031" cy="3341341"/>
        </p:xfrm>
        <a:graphic>
          <a:graphicData uri="http://schemas.openxmlformats.org/drawingml/2006/chart">
            <c:chart xmlns:c="http://schemas.openxmlformats.org/drawingml/2006/chart" xmlns:r="http://schemas.openxmlformats.org/officeDocument/2006/relationships" r:id="rId13"/>
          </a:graphicData>
        </a:graphic>
      </p:graphicFrame>
      <p:sp>
        <p:nvSpPr>
          <p:cNvPr id="21" name="Rectangle 20"/>
          <p:cNvSpPr/>
          <p:nvPr/>
        </p:nvSpPr>
        <p:spPr>
          <a:xfrm>
            <a:off x="3749070" y="3169884"/>
            <a:ext cx="767804" cy="244208"/>
          </a:xfrm>
          <a:prstGeom prst="rect">
            <a:avLst/>
          </a:prstGeom>
          <a:gradFill flip="none" rotWithShape="1">
            <a:gsLst>
              <a:gs pos="11000">
                <a:schemeClr val="bg1"/>
              </a:gs>
              <a:gs pos="98000">
                <a:schemeClr val="bg1">
                  <a:lumMod val="85000"/>
                </a:schemeClr>
              </a:gs>
              <a:gs pos="57000">
                <a:srgbClr val="EDEDE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9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2" name="Rectangle 21"/>
          <p:cNvSpPr/>
          <p:nvPr/>
        </p:nvSpPr>
        <p:spPr>
          <a:xfrm>
            <a:off x="5909512" y="2258127"/>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1"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900M+ WW MAU</a:t>
            </a:r>
            <a:endParaRPr kumimoji="0" lang="en-US" sz="735" b="1"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3" name="Rectangle 22"/>
          <p:cNvSpPr/>
          <p:nvPr/>
        </p:nvSpPr>
        <p:spPr>
          <a:xfrm>
            <a:off x="4286886" y="2566871"/>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200M+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4" name="Rectangle 23"/>
          <p:cNvSpPr/>
          <p:nvPr/>
        </p:nvSpPr>
        <p:spPr>
          <a:xfrm>
            <a:off x="4568508" y="2880037"/>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300M+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5" name="Rectangle 24"/>
          <p:cNvSpPr/>
          <p:nvPr/>
        </p:nvSpPr>
        <p:spPr>
          <a:xfrm>
            <a:off x="6449476" y="3502606"/>
            <a:ext cx="750526"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1"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1B+ WW MAU</a:t>
            </a:r>
            <a:endParaRPr kumimoji="0" lang="en-US" sz="735" b="1"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6" name="Rectangle 25"/>
          <p:cNvSpPr/>
          <p:nvPr/>
        </p:nvSpPr>
        <p:spPr>
          <a:xfrm>
            <a:off x="4708359" y="3818188"/>
            <a:ext cx="886781"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370M+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7" name="Rectangle 26"/>
          <p:cNvSpPr/>
          <p:nvPr/>
        </p:nvSpPr>
        <p:spPr>
          <a:xfrm>
            <a:off x="4345024" y="4125672"/>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230M+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8" name="Rectangle 27"/>
          <p:cNvSpPr/>
          <p:nvPr/>
        </p:nvSpPr>
        <p:spPr>
          <a:xfrm>
            <a:off x="4286886" y="4438838"/>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200M+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29" name="Rectangle 28"/>
          <p:cNvSpPr/>
          <p:nvPr/>
        </p:nvSpPr>
        <p:spPr>
          <a:xfrm>
            <a:off x="5488627" y="4765394"/>
            <a:ext cx="88838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1"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650M+ WW MAU</a:t>
            </a:r>
            <a:endParaRPr kumimoji="0" lang="en-US" sz="735" b="1"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30" name="Rectangle 29"/>
          <p:cNvSpPr/>
          <p:nvPr/>
        </p:nvSpPr>
        <p:spPr>
          <a:xfrm>
            <a:off x="3800266" y="5066413"/>
            <a:ext cx="840295" cy="205441"/>
          </a:xfrm>
          <a:prstGeom prst="rect">
            <a:avLst/>
          </a:prstGeom>
        </p:spPr>
        <p:txBody>
          <a:bodyPr wrap="none">
            <a:spAutoFit/>
          </a:body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20M+ WW MAU</a:t>
            </a:r>
            <a:endParaRPr kumimoji="0" lang="en-US" sz="735" b="0" i="0" u="none" strike="noStrike" kern="0" cap="none" spc="0" normalizeH="0" baseline="0" noProof="0" dirty="0">
              <a:ln>
                <a:noFill/>
              </a:ln>
              <a:solidFill>
                <a:sysClr val="windowText" lastClr="000000"/>
              </a:solidFill>
              <a:effectLst/>
              <a:uLnTx/>
              <a:uFillTx/>
              <a:latin typeface="Calibri" panose="020F0502020204030204"/>
              <a:ea typeface="+mn-ea"/>
              <a:cs typeface="Arial" panose="020B0604020202020204" pitchFamily="34" charset="0"/>
            </a:endParaRPr>
          </a:p>
        </p:txBody>
      </p:sp>
      <p:sp>
        <p:nvSpPr>
          <p:cNvPr id="32" name="TextBox 31"/>
          <p:cNvSpPr txBox="1"/>
          <p:nvPr/>
        </p:nvSpPr>
        <p:spPr>
          <a:xfrm>
            <a:off x="4048954" y="3171543"/>
            <a:ext cx="346570" cy="205441"/>
          </a:xfrm>
          <a:prstGeom prst="rect">
            <a:avLst/>
          </a:prstGeom>
        </p:spPr>
        <p:txBody>
          <a:bodyPr wrap="none">
            <a:spAutoFit/>
          </a:bodyPr>
          <a:lstStyle>
            <a:defPPr>
              <a:defRPr lang="en-US"/>
            </a:defPPr>
            <a:lvl1pPr>
              <a:defRPr sz="1000">
                <a:latin typeface="Segoe UI Light" panose="020B0502040204020203" pitchFamily="34" charset="0"/>
                <a:cs typeface="Segoe UI Light" panose="020B0502040204020203" pitchFamily="34" charset="0"/>
              </a:defRPr>
            </a:lvl1pPr>
          </a:lstStyle>
          <a:p>
            <a:pPr marL="0" marR="0" lvl="0" indent="0" algn="l" defTabSz="672290" rtl="0" eaLnBrk="1" fontAlgn="auto" latinLnBrk="0" hangingPunct="1">
              <a:lnSpc>
                <a:spcPct val="100000"/>
              </a:lnSpc>
              <a:spcBef>
                <a:spcPts val="0"/>
              </a:spcBef>
              <a:spcAft>
                <a:spcPts val="0"/>
              </a:spcAft>
              <a:buClrTx/>
              <a:buSzTx/>
              <a:buFontTx/>
              <a:buNone/>
              <a:tabLst/>
              <a:defRPr/>
            </a:pPr>
            <a:r>
              <a:rPr kumimoji="0" lang="en-US" sz="735"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N/A</a:t>
            </a:r>
          </a:p>
        </p:txBody>
      </p:sp>
    </p:spTree>
    <p:extLst>
      <p:ext uri="{BB962C8B-B14F-4D97-AF65-F5344CB8AC3E}">
        <p14:creationId xmlns:p14="http://schemas.microsoft.com/office/powerpoint/2010/main" val="1439007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473" y="1557282"/>
            <a:ext cx="3585191" cy="998991"/>
          </a:xfrm>
        </p:spPr>
        <p:txBody>
          <a:bodyPr/>
          <a:lstStyle/>
          <a:p>
            <a:r>
              <a:rPr lang="en-US" sz="2940" dirty="0">
                <a:solidFill>
                  <a:schemeClr val="bg1"/>
                </a:solidFill>
              </a:rPr>
              <a:t>So really, why Bots and why now?</a:t>
            </a:r>
          </a:p>
        </p:txBody>
      </p:sp>
      <p:sp>
        <p:nvSpPr>
          <p:cNvPr id="9" name="TextBox 8"/>
          <p:cNvSpPr txBox="1"/>
          <p:nvPr/>
        </p:nvSpPr>
        <p:spPr>
          <a:xfrm>
            <a:off x="654112" y="2807524"/>
            <a:ext cx="3223262" cy="2435895"/>
          </a:xfrm>
          <a:prstGeom prst="rect">
            <a:avLst/>
          </a:prstGeom>
          <a:noFill/>
        </p:spPr>
        <p:txBody>
          <a:bodyPr wrap="square" lIns="134444" tIns="107555" rIns="134444" bIns="107555" rtlCol="0">
            <a:spAutoFit/>
          </a:bodyPr>
          <a:lstStyle/>
          <a:p>
            <a:pPr marL="0" marR="0" lvl="0" indent="0" algn="l" defTabSz="672161" rtl="0" eaLnBrk="1" fontAlgn="auto" latinLnBrk="0" hangingPunct="1">
              <a:lnSpc>
                <a:spcPct val="100000"/>
              </a:lnSpc>
              <a:spcBef>
                <a:spcPts val="441"/>
              </a:spcBef>
              <a:spcAft>
                <a:spcPts val="1324"/>
              </a:spcAft>
              <a:buClrTx/>
              <a:buSzTx/>
              <a:buFontTx/>
              <a:buNone/>
              <a:tabLst/>
              <a:defRPr/>
            </a:pPr>
            <a:r>
              <a:rPr kumimoji="0" lang="en-US" sz="1324" b="0" i="0" u="none" strike="noStrike" kern="0" cap="none" spc="0" normalizeH="0" baseline="0" noProof="0" dirty="0">
                <a:ln>
                  <a:noFill/>
                </a:ln>
                <a:solidFill>
                  <a:srgbClr val="FFFFFF"/>
                </a:solidFill>
                <a:effectLst/>
                <a:uLnTx/>
                <a:uFillTx/>
                <a:latin typeface="Segoe UI"/>
                <a:ea typeface="+mn-ea"/>
                <a:cs typeface="Arial" panose="020B0604020202020204" pitchFamily="34" charset="0"/>
              </a:rPr>
              <a:t>Reach customers anywhere, on any platform or device </a:t>
            </a:r>
          </a:p>
          <a:p>
            <a:pPr marL="0" marR="0" lvl="0" indent="0" algn="l" defTabSz="672161" rtl="0" eaLnBrk="1" fontAlgn="auto" latinLnBrk="0" hangingPunct="1">
              <a:lnSpc>
                <a:spcPct val="100000"/>
              </a:lnSpc>
              <a:spcBef>
                <a:spcPts val="441"/>
              </a:spcBef>
              <a:spcAft>
                <a:spcPts val="1324"/>
              </a:spcAft>
              <a:buClrTx/>
              <a:buSzTx/>
              <a:buFontTx/>
              <a:buNone/>
              <a:tabLst/>
              <a:defRPr/>
            </a:pPr>
            <a:r>
              <a:rPr kumimoji="0" lang="en-US" sz="1324" b="0" i="0" u="none" strike="noStrike" kern="0" cap="none" spc="0" normalizeH="0" baseline="0" noProof="0" dirty="0">
                <a:ln>
                  <a:noFill/>
                </a:ln>
                <a:solidFill>
                  <a:srgbClr val="FFFFFF"/>
                </a:solidFill>
                <a:effectLst/>
                <a:uLnTx/>
                <a:uFillTx/>
                <a:latin typeface="Segoe UI"/>
                <a:ea typeface="+mn-ea"/>
                <a:cs typeface="Arial" panose="020B0604020202020204" pitchFamily="34" charset="0"/>
              </a:rPr>
              <a:t>Engage with customers in a natural way; conversationally and in context</a:t>
            </a:r>
          </a:p>
          <a:p>
            <a:pPr marL="0" marR="0" lvl="0" indent="0" algn="l" defTabSz="672136"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Consumer and Enterprise business opportunities</a:t>
            </a:r>
          </a:p>
          <a:p>
            <a:pPr marL="0" marR="0" lvl="0" indent="0" algn="l" defTabSz="672136"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672136"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 democratizing of AI and NLP technology </a:t>
            </a:r>
          </a:p>
        </p:txBody>
      </p:sp>
      <p:sp>
        <p:nvSpPr>
          <p:cNvPr id="3" name="Picture Placeholder 2"/>
          <p:cNvSpPr>
            <a:spLocks noGrp="1"/>
          </p:cNvSpPr>
          <p:nvPr>
            <p:ph type="pic" sz="quarter" idx="10"/>
          </p:nvPr>
        </p:nvSpPr>
        <p:spPr/>
      </p:sp>
      <p:pic>
        <p:nvPicPr>
          <p:cNvPr id="7" name="CaaP_self_playing_2016_0403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946" t="4228" r="6327" b="4198"/>
          <a:stretch/>
        </p:blipFill>
        <p:spPr>
          <a:xfrm>
            <a:off x="3983794" y="857980"/>
            <a:ext cx="6386121" cy="5172255"/>
          </a:xfrm>
          <a:prstGeom prst="rect">
            <a:avLst/>
          </a:prstGeom>
        </p:spPr>
      </p:pic>
      <p:pic>
        <p:nvPicPr>
          <p:cNvPr id="4" name="Picture 3"/>
          <p:cNvPicPr>
            <a:picLocks noChangeAspect="1"/>
          </p:cNvPicPr>
          <p:nvPr/>
        </p:nvPicPr>
        <p:blipFill rotWithShape="1">
          <a:blip r:embed="rId6"/>
          <a:srcRect l="1039" t="1864" r="876" b="1164"/>
          <a:stretch/>
        </p:blipFill>
        <p:spPr>
          <a:xfrm>
            <a:off x="4011814" y="929175"/>
            <a:ext cx="6274084" cy="5043614"/>
          </a:xfrm>
          <a:prstGeom prst="rect">
            <a:avLst/>
          </a:prstGeom>
        </p:spPr>
      </p:pic>
      <p:cxnSp>
        <p:nvCxnSpPr>
          <p:cNvPr id="13" name="Straight Connector 12"/>
          <p:cNvCxnSpPr/>
          <p:nvPr/>
        </p:nvCxnSpPr>
        <p:spPr>
          <a:xfrm>
            <a:off x="316418" y="2686148"/>
            <a:ext cx="33611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bwMode="black">
          <a:xfrm>
            <a:off x="288920" y="2911440"/>
            <a:ext cx="424352" cy="347084"/>
            <a:chOff x="4951709" y="-1796350"/>
            <a:chExt cx="1938338" cy="1514475"/>
          </a:xfrm>
        </p:grpSpPr>
        <p:sp>
          <p:nvSpPr>
            <p:cNvPr id="15" name="Freeform 5"/>
            <p:cNvSpPr>
              <a:spLocks/>
            </p:cNvSpPr>
            <p:nvPr/>
          </p:nvSpPr>
          <p:spPr bwMode="black">
            <a:xfrm>
              <a:off x="5762922" y="-1796350"/>
              <a:ext cx="1108075" cy="1152525"/>
            </a:xfrm>
            <a:custGeom>
              <a:avLst/>
              <a:gdLst>
                <a:gd name="T0" fmla="*/ 65 w 294"/>
                <a:gd name="T1" fmla="*/ 149 h 305"/>
                <a:gd name="T2" fmla="*/ 0 w 294"/>
                <a:gd name="T3" fmla="*/ 221 h 305"/>
                <a:gd name="T4" fmla="*/ 82 w 294"/>
                <a:gd name="T5" fmla="*/ 260 h 305"/>
                <a:gd name="T6" fmla="*/ 222 w 294"/>
                <a:gd name="T7" fmla="*/ 305 h 305"/>
                <a:gd name="T8" fmla="*/ 215 w 294"/>
                <a:gd name="T9" fmla="*/ 253 h 305"/>
                <a:gd name="T10" fmla="*/ 211 w 294"/>
                <a:gd name="T11" fmla="*/ 238 h 305"/>
                <a:gd name="T12" fmla="*/ 281 w 294"/>
                <a:gd name="T13" fmla="*/ 174 h 305"/>
                <a:gd name="T14" fmla="*/ 281 w 294"/>
                <a:gd name="T15" fmla="*/ 166 h 305"/>
                <a:gd name="T16" fmla="*/ 208 w 294"/>
                <a:gd name="T17" fmla="*/ 225 h 305"/>
                <a:gd name="T18" fmla="*/ 173 w 294"/>
                <a:gd name="T19" fmla="*/ 167 h 305"/>
                <a:gd name="T20" fmla="*/ 133 w 294"/>
                <a:gd name="T21" fmla="*/ 148 h 305"/>
                <a:gd name="T22" fmla="*/ 165 w 294"/>
                <a:gd name="T23" fmla="*/ 121 h 305"/>
                <a:gd name="T24" fmla="*/ 177 w 294"/>
                <a:gd name="T25" fmla="*/ 78 h 305"/>
                <a:gd name="T26" fmla="*/ 99 w 294"/>
                <a:gd name="T27" fmla="*/ 0 h 305"/>
                <a:gd name="T28" fmla="*/ 21 w 294"/>
                <a:gd name="T29" fmla="*/ 78 h 305"/>
                <a:gd name="T30" fmla="*/ 34 w 294"/>
                <a:gd name="T31" fmla="*/ 121 h 305"/>
                <a:gd name="T32" fmla="*/ 65 w 294"/>
                <a:gd name="T33" fmla="*/ 14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4" h="305">
                  <a:moveTo>
                    <a:pt x="65" y="149"/>
                  </a:moveTo>
                  <a:cubicBezTo>
                    <a:pt x="26" y="163"/>
                    <a:pt x="9" y="195"/>
                    <a:pt x="0" y="221"/>
                  </a:cubicBezTo>
                  <a:cubicBezTo>
                    <a:pt x="27" y="234"/>
                    <a:pt x="55" y="249"/>
                    <a:pt x="82" y="260"/>
                  </a:cubicBezTo>
                  <a:cubicBezTo>
                    <a:pt x="130" y="282"/>
                    <a:pt x="171" y="296"/>
                    <a:pt x="222" y="305"/>
                  </a:cubicBezTo>
                  <a:cubicBezTo>
                    <a:pt x="221" y="290"/>
                    <a:pt x="219" y="272"/>
                    <a:pt x="215" y="253"/>
                  </a:cubicBezTo>
                  <a:cubicBezTo>
                    <a:pt x="214" y="248"/>
                    <a:pt x="212" y="243"/>
                    <a:pt x="211" y="238"/>
                  </a:cubicBezTo>
                  <a:cubicBezTo>
                    <a:pt x="248" y="223"/>
                    <a:pt x="270" y="193"/>
                    <a:pt x="281" y="174"/>
                  </a:cubicBezTo>
                  <a:cubicBezTo>
                    <a:pt x="294" y="151"/>
                    <a:pt x="283" y="163"/>
                    <a:pt x="281" y="166"/>
                  </a:cubicBezTo>
                  <a:cubicBezTo>
                    <a:pt x="252" y="203"/>
                    <a:pt x="226" y="218"/>
                    <a:pt x="208" y="225"/>
                  </a:cubicBezTo>
                  <a:cubicBezTo>
                    <a:pt x="200" y="200"/>
                    <a:pt x="191" y="184"/>
                    <a:pt x="173" y="167"/>
                  </a:cubicBezTo>
                  <a:cubicBezTo>
                    <a:pt x="160" y="156"/>
                    <a:pt x="145" y="150"/>
                    <a:pt x="133" y="148"/>
                  </a:cubicBezTo>
                  <a:cubicBezTo>
                    <a:pt x="146" y="142"/>
                    <a:pt x="157" y="133"/>
                    <a:pt x="165" y="121"/>
                  </a:cubicBezTo>
                  <a:cubicBezTo>
                    <a:pt x="173" y="108"/>
                    <a:pt x="177" y="93"/>
                    <a:pt x="177" y="78"/>
                  </a:cubicBezTo>
                  <a:cubicBezTo>
                    <a:pt x="177" y="35"/>
                    <a:pt x="142" y="0"/>
                    <a:pt x="99" y="0"/>
                  </a:cubicBezTo>
                  <a:cubicBezTo>
                    <a:pt x="56" y="0"/>
                    <a:pt x="21" y="35"/>
                    <a:pt x="21" y="78"/>
                  </a:cubicBezTo>
                  <a:cubicBezTo>
                    <a:pt x="21" y="94"/>
                    <a:pt x="26" y="108"/>
                    <a:pt x="34" y="121"/>
                  </a:cubicBezTo>
                  <a:cubicBezTo>
                    <a:pt x="42" y="133"/>
                    <a:pt x="53" y="142"/>
                    <a:pt x="65" y="149"/>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0" tIns="33609" rIns="67220" bIns="33609" numCol="1" rtlCol="0" anchor="ctr" anchorCtr="0" compatLnSpc="1">
              <a:prstTxWarp prst="textNoShape">
                <a:avLst/>
              </a:prstTxWarp>
            </a:bodyPr>
            <a:lstStyle/>
            <a:p>
              <a:pPr marL="0" marR="0" lvl="0" indent="0" algn="l" defTabSz="54450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90"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6" name="Freeform 6"/>
            <p:cNvSpPr>
              <a:spLocks/>
            </p:cNvSpPr>
            <p:nvPr/>
          </p:nvSpPr>
          <p:spPr bwMode="black">
            <a:xfrm>
              <a:off x="5212059" y="-1721738"/>
              <a:ext cx="600075" cy="738188"/>
            </a:xfrm>
            <a:custGeom>
              <a:avLst/>
              <a:gdLst>
                <a:gd name="T0" fmla="*/ 53 w 159"/>
                <a:gd name="T1" fmla="*/ 165 h 195"/>
                <a:gd name="T2" fmla="*/ 135 w 159"/>
                <a:gd name="T3" fmla="*/ 195 h 195"/>
                <a:gd name="T4" fmla="*/ 159 w 159"/>
                <a:gd name="T5" fmla="*/ 152 h 195"/>
                <a:gd name="T6" fmla="*/ 115 w 159"/>
                <a:gd name="T7" fmla="*/ 127 h 195"/>
                <a:gd name="T8" fmla="*/ 151 w 159"/>
                <a:gd name="T9" fmla="*/ 68 h 195"/>
                <a:gd name="T10" fmla="*/ 84 w 159"/>
                <a:gd name="T11" fmla="*/ 0 h 195"/>
                <a:gd name="T12" fmla="*/ 17 w 159"/>
                <a:gd name="T13" fmla="*/ 68 h 195"/>
                <a:gd name="T14" fmla="*/ 53 w 159"/>
                <a:gd name="T15" fmla="*/ 127 h 195"/>
                <a:gd name="T16" fmla="*/ 0 w 159"/>
                <a:gd name="T17" fmla="*/ 164 h 195"/>
                <a:gd name="T18" fmla="*/ 53 w 159"/>
                <a:gd name="T19" fmla="*/ 16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95">
                  <a:moveTo>
                    <a:pt x="53" y="165"/>
                  </a:moveTo>
                  <a:cubicBezTo>
                    <a:pt x="81" y="171"/>
                    <a:pt x="108" y="182"/>
                    <a:pt x="135" y="195"/>
                  </a:cubicBezTo>
                  <a:cubicBezTo>
                    <a:pt x="142" y="178"/>
                    <a:pt x="149" y="164"/>
                    <a:pt x="159" y="152"/>
                  </a:cubicBezTo>
                  <a:cubicBezTo>
                    <a:pt x="141" y="134"/>
                    <a:pt x="122" y="128"/>
                    <a:pt x="115" y="127"/>
                  </a:cubicBezTo>
                  <a:cubicBezTo>
                    <a:pt x="137" y="116"/>
                    <a:pt x="151" y="94"/>
                    <a:pt x="151" y="68"/>
                  </a:cubicBezTo>
                  <a:cubicBezTo>
                    <a:pt x="151" y="30"/>
                    <a:pt x="121" y="0"/>
                    <a:pt x="84" y="0"/>
                  </a:cubicBezTo>
                  <a:cubicBezTo>
                    <a:pt x="47" y="0"/>
                    <a:pt x="17" y="30"/>
                    <a:pt x="17" y="68"/>
                  </a:cubicBezTo>
                  <a:cubicBezTo>
                    <a:pt x="17" y="94"/>
                    <a:pt x="31" y="116"/>
                    <a:pt x="53" y="127"/>
                  </a:cubicBezTo>
                  <a:cubicBezTo>
                    <a:pt x="47" y="129"/>
                    <a:pt x="21" y="136"/>
                    <a:pt x="0" y="164"/>
                  </a:cubicBezTo>
                  <a:cubicBezTo>
                    <a:pt x="15" y="161"/>
                    <a:pt x="35" y="161"/>
                    <a:pt x="53" y="165"/>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0" tIns="33609" rIns="67220" bIns="33609" numCol="1" rtlCol="0" anchor="ctr" anchorCtr="0" compatLnSpc="1">
              <a:prstTxWarp prst="textNoShape">
                <a:avLst/>
              </a:prstTxWarp>
            </a:bodyPr>
            <a:lstStyle/>
            <a:p>
              <a:pPr marL="0" marR="0" lvl="0" indent="0" algn="l" defTabSz="54450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90"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17" name="Freeform 7"/>
            <p:cNvSpPr>
              <a:spLocks noEditPoints="1"/>
            </p:cNvSpPr>
            <p:nvPr/>
          </p:nvSpPr>
          <p:spPr bwMode="black">
            <a:xfrm>
              <a:off x="4951709" y="-1062925"/>
              <a:ext cx="1938338" cy="781050"/>
            </a:xfrm>
            <a:custGeom>
              <a:avLst/>
              <a:gdLst>
                <a:gd name="T0" fmla="*/ 510 w 514"/>
                <a:gd name="T1" fmla="*/ 123 h 207"/>
                <a:gd name="T2" fmla="*/ 486 w 514"/>
                <a:gd name="T3" fmla="*/ 122 h 207"/>
                <a:gd name="T4" fmla="*/ 400 w 514"/>
                <a:gd name="T5" fmla="*/ 109 h 207"/>
                <a:gd name="T6" fmla="*/ 280 w 514"/>
                <a:gd name="T7" fmla="*/ 70 h 207"/>
                <a:gd name="T8" fmla="*/ 89 w 514"/>
                <a:gd name="T9" fmla="*/ 2 h 207"/>
                <a:gd name="T10" fmla="*/ 38 w 514"/>
                <a:gd name="T11" fmla="*/ 8 h 207"/>
                <a:gd name="T12" fmla="*/ 0 w 514"/>
                <a:gd name="T13" fmla="*/ 60 h 207"/>
                <a:gd name="T14" fmla="*/ 39 w 514"/>
                <a:gd name="T15" fmla="*/ 109 h 207"/>
                <a:gd name="T16" fmla="*/ 39 w 514"/>
                <a:gd name="T17" fmla="*/ 110 h 207"/>
                <a:gd name="T18" fmla="*/ 52 w 514"/>
                <a:gd name="T19" fmla="*/ 123 h 207"/>
                <a:gd name="T20" fmla="*/ 65 w 514"/>
                <a:gd name="T21" fmla="*/ 123 h 207"/>
                <a:gd name="T22" fmla="*/ 69 w 514"/>
                <a:gd name="T23" fmla="*/ 122 h 207"/>
                <a:gd name="T24" fmla="*/ 69 w 514"/>
                <a:gd name="T25" fmla="*/ 143 h 207"/>
                <a:gd name="T26" fmla="*/ 154 w 514"/>
                <a:gd name="T27" fmla="*/ 160 h 207"/>
                <a:gd name="T28" fmla="*/ 204 w 514"/>
                <a:gd name="T29" fmla="*/ 158 h 207"/>
                <a:gd name="T30" fmla="*/ 204 w 514"/>
                <a:gd name="T31" fmla="*/ 154 h 207"/>
                <a:gd name="T32" fmla="*/ 194 w 514"/>
                <a:gd name="T33" fmla="*/ 133 h 207"/>
                <a:gd name="T34" fmla="*/ 198 w 514"/>
                <a:gd name="T35" fmla="*/ 48 h 207"/>
                <a:gd name="T36" fmla="*/ 210 w 514"/>
                <a:gd name="T37" fmla="*/ 52 h 207"/>
                <a:gd name="T38" fmla="*/ 206 w 514"/>
                <a:gd name="T39" fmla="*/ 133 h 207"/>
                <a:gd name="T40" fmla="*/ 216 w 514"/>
                <a:gd name="T41" fmla="*/ 145 h 207"/>
                <a:gd name="T42" fmla="*/ 221 w 514"/>
                <a:gd name="T43" fmla="*/ 186 h 207"/>
                <a:gd name="T44" fmla="*/ 315 w 514"/>
                <a:gd name="T45" fmla="*/ 207 h 207"/>
                <a:gd name="T46" fmla="*/ 414 w 514"/>
                <a:gd name="T47" fmla="*/ 184 h 207"/>
                <a:gd name="T48" fmla="*/ 414 w 514"/>
                <a:gd name="T49" fmla="*/ 171 h 207"/>
                <a:gd name="T50" fmla="*/ 430 w 514"/>
                <a:gd name="T51" fmla="*/ 168 h 207"/>
                <a:gd name="T52" fmla="*/ 437 w 514"/>
                <a:gd name="T53" fmla="*/ 151 h 207"/>
                <a:gd name="T54" fmla="*/ 437 w 514"/>
                <a:gd name="T55" fmla="*/ 138 h 207"/>
                <a:gd name="T56" fmla="*/ 437 w 514"/>
                <a:gd name="T57" fmla="*/ 125 h 207"/>
                <a:gd name="T58" fmla="*/ 509 w 514"/>
                <a:gd name="T59" fmla="*/ 126 h 207"/>
                <a:gd name="T60" fmla="*/ 514 w 514"/>
                <a:gd name="T61" fmla="*/ 124 h 207"/>
                <a:gd name="T62" fmla="*/ 510 w 514"/>
                <a:gd name="T63" fmla="*/ 123 h 207"/>
                <a:gd name="T64" fmla="*/ 39 w 514"/>
                <a:gd name="T65" fmla="*/ 90 h 207"/>
                <a:gd name="T66" fmla="*/ 11 w 514"/>
                <a:gd name="T67" fmla="*/ 61 h 207"/>
                <a:gd name="T68" fmla="*/ 53 w 514"/>
                <a:gd name="T69" fmla="*/ 21 h 207"/>
                <a:gd name="T70" fmla="*/ 39 w 514"/>
                <a:gd name="T71" fmla="*/ 9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4" h="207">
                  <a:moveTo>
                    <a:pt x="510" y="123"/>
                  </a:moveTo>
                  <a:cubicBezTo>
                    <a:pt x="509" y="123"/>
                    <a:pt x="500" y="123"/>
                    <a:pt x="486" y="122"/>
                  </a:cubicBezTo>
                  <a:cubicBezTo>
                    <a:pt x="479" y="121"/>
                    <a:pt x="445" y="119"/>
                    <a:pt x="400" y="109"/>
                  </a:cubicBezTo>
                  <a:cubicBezTo>
                    <a:pt x="364" y="101"/>
                    <a:pt x="319" y="86"/>
                    <a:pt x="280" y="70"/>
                  </a:cubicBezTo>
                  <a:cubicBezTo>
                    <a:pt x="212" y="43"/>
                    <a:pt x="147" y="5"/>
                    <a:pt x="89" y="2"/>
                  </a:cubicBezTo>
                  <a:cubicBezTo>
                    <a:pt x="58" y="0"/>
                    <a:pt x="49" y="5"/>
                    <a:pt x="38" y="8"/>
                  </a:cubicBezTo>
                  <a:cubicBezTo>
                    <a:pt x="10" y="19"/>
                    <a:pt x="0" y="41"/>
                    <a:pt x="0" y="60"/>
                  </a:cubicBezTo>
                  <a:cubicBezTo>
                    <a:pt x="0" y="79"/>
                    <a:pt x="8" y="103"/>
                    <a:pt x="39" y="109"/>
                  </a:cubicBezTo>
                  <a:cubicBezTo>
                    <a:pt x="39" y="109"/>
                    <a:pt x="39" y="110"/>
                    <a:pt x="39" y="110"/>
                  </a:cubicBezTo>
                  <a:cubicBezTo>
                    <a:pt x="39" y="119"/>
                    <a:pt x="44" y="123"/>
                    <a:pt x="52" y="123"/>
                  </a:cubicBezTo>
                  <a:cubicBezTo>
                    <a:pt x="56" y="123"/>
                    <a:pt x="65" y="123"/>
                    <a:pt x="65" y="123"/>
                  </a:cubicBezTo>
                  <a:cubicBezTo>
                    <a:pt x="65" y="123"/>
                    <a:pt x="68" y="123"/>
                    <a:pt x="69" y="122"/>
                  </a:cubicBezTo>
                  <a:cubicBezTo>
                    <a:pt x="69" y="143"/>
                    <a:pt x="69" y="143"/>
                    <a:pt x="69" y="143"/>
                  </a:cubicBezTo>
                  <a:cubicBezTo>
                    <a:pt x="69" y="153"/>
                    <a:pt x="79" y="160"/>
                    <a:pt x="154" y="160"/>
                  </a:cubicBezTo>
                  <a:cubicBezTo>
                    <a:pt x="176" y="160"/>
                    <a:pt x="192" y="159"/>
                    <a:pt x="204" y="158"/>
                  </a:cubicBezTo>
                  <a:cubicBezTo>
                    <a:pt x="204" y="157"/>
                    <a:pt x="204" y="155"/>
                    <a:pt x="204" y="154"/>
                  </a:cubicBezTo>
                  <a:cubicBezTo>
                    <a:pt x="199" y="150"/>
                    <a:pt x="194" y="144"/>
                    <a:pt x="194" y="133"/>
                  </a:cubicBezTo>
                  <a:cubicBezTo>
                    <a:pt x="194" y="131"/>
                    <a:pt x="193" y="82"/>
                    <a:pt x="198" y="48"/>
                  </a:cubicBezTo>
                  <a:cubicBezTo>
                    <a:pt x="202" y="49"/>
                    <a:pt x="206" y="51"/>
                    <a:pt x="210" y="52"/>
                  </a:cubicBezTo>
                  <a:cubicBezTo>
                    <a:pt x="206" y="82"/>
                    <a:pt x="206" y="122"/>
                    <a:pt x="206" y="133"/>
                  </a:cubicBezTo>
                  <a:cubicBezTo>
                    <a:pt x="206" y="146"/>
                    <a:pt x="216" y="145"/>
                    <a:pt x="216" y="145"/>
                  </a:cubicBezTo>
                  <a:cubicBezTo>
                    <a:pt x="216" y="177"/>
                    <a:pt x="219" y="183"/>
                    <a:pt x="221" y="186"/>
                  </a:cubicBezTo>
                  <a:cubicBezTo>
                    <a:pt x="222" y="189"/>
                    <a:pt x="226" y="207"/>
                    <a:pt x="315" y="207"/>
                  </a:cubicBezTo>
                  <a:cubicBezTo>
                    <a:pt x="412" y="207"/>
                    <a:pt x="414" y="184"/>
                    <a:pt x="414" y="184"/>
                  </a:cubicBezTo>
                  <a:cubicBezTo>
                    <a:pt x="414" y="171"/>
                    <a:pt x="414" y="171"/>
                    <a:pt x="414" y="171"/>
                  </a:cubicBezTo>
                  <a:cubicBezTo>
                    <a:pt x="422" y="172"/>
                    <a:pt x="427" y="170"/>
                    <a:pt x="430" y="168"/>
                  </a:cubicBezTo>
                  <a:cubicBezTo>
                    <a:pt x="437" y="163"/>
                    <a:pt x="437" y="155"/>
                    <a:pt x="437" y="151"/>
                  </a:cubicBezTo>
                  <a:cubicBezTo>
                    <a:pt x="437" y="150"/>
                    <a:pt x="437" y="145"/>
                    <a:pt x="437" y="138"/>
                  </a:cubicBezTo>
                  <a:cubicBezTo>
                    <a:pt x="437" y="134"/>
                    <a:pt x="437" y="130"/>
                    <a:pt x="437" y="125"/>
                  </a:cubicBezTo>
                  <a:cubicBezTo>
                    <a:pt x="482" y="127"/>
                    <a:pt x="502" y="127"/>
                    <a:pt x="509" y="126"/>
                  </a:cubicBezTo>
                  <a:cubicBezTo>
                    <a:pt x="513" y="126"/>
                    <a:pt x="514" y="124"/>
                    <a:pt x="514" y="124"/>
                  </a:cubicBezTo>
                  <a:cubicBezTo>
                    <a:pt x="513" y="123"/>
                    <a:pt x="511" y="123"/>
                    <a:pt x="510" y="123"/>
                  </a:cubicBezTo>
                  <a:close/>
                  <a:moveTo>
                    <a:pt x="39" y="90"/>
                  </a:moveTo>
                  <a:cubicBezTo>
                    <a:pt x="29" y="88"/>
                    <a:pt x="11" y="82"/>
                    <a:pt x="11" y="61"/>
                  </a:cubicBezTo>
                  <a:cubicBezTo>
                    <a:pt x="11" y="39"/>
                    <a:pt x="27" y="26"/>
                    <a:pt x="53" y="21"/>
                  </a:cubicBezTo>
                  <a:cubicBezTo>
                    <a:pt x="42" y="46"/>
                    <a:pt x="40" y="66"/>
                    <a:pt x="39" y="90"/>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67220" tIns="33609" rIns="67220" bIns="33609" numCol="1" rtlCol="0" anchor="ctr" anchorCtr="0" compatLnSpc="1">
              <a:prstTxWarp prst="textNoShape">
                <a:avLst/>
              </a:prstTxWarp>
            </a:bodyPr>
            <a:lstStyle/>
            <a:p>
              <a:pPr marL="0" marR="0" lvl="0" indent="0" algn="l" defTabSz="54450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90" normalizeH="0" baseline="0" noProof="0" dirty="0">
                <a:ln>
                  <a:noFill/>
                </a:ln>
                <a:solidFill>
                  <a:srgbClr val="505050">
                    <a:lumMod val="50000"/>
                  </a:srgbClr>
                </a:solidFill>
                <a:effectLst/>
                <a:uLnTx/>
                <a:uFillTx/>
                <a:latin typeface="Segoe Light" pitchFamily="34" charset="0"/>
                <a:ea typeface="+mn-ea"/>
                <a:cs typeface="+mn-cs"/>
              </a:endParaRPr>
            </a:p>
          </p:txBody>
        </p:sp>
      </p:grpSp>
      <p:grpSp>
        <p:nvGrpSpPr>
          <p:cNvPr id="18" name="Group 17"/>
          <p:cNvGrpSpPr/>
          <p:nvPr/>
        </p:nvGrpSpPr>
        <p:grpSpPr bwMode="black">
          <a:xfrm>
            <a:off x="345918" y="3466276"/>
            <a:ext cx="310926" cy="425483"/>
            <a:chOff x="3360738" y="989012"/>
            <a:chExt cx="746125" cy="1439864"/>
          </a:xfrm>
        </p:grpSpPr>
        <p:sp>
          <p:nvSpPr>
            <p:cNvPr id="19"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solidFill>
                  <a:sysClr val="windowText" lastClr="000000"/>
                </a:solidFill>
                <a:effectLst/>
                <a:uLnTx/>
                <a:uFillTx/>
                <a:latin typeface="Segoe UI"/>
                <a:ea typeface="+mn-ea"/>
                <a:cs typeface="Arial" panose="020B0604020202020204" pitchFamily="34" charset="0"/>
              </a:endParaRPr>
            </a:p>
          </p:txBody>
        </p:sp>
        <p:sp>
          <p:nvSpPr>
            <p:cNvPr id="20"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solidFill>
                  <a:sysClr val="windowText" lastClr="000000"/>
                </a:solidFill>
                <a:effectLst/>
                <a:uLnTx/>
                <a:uFillTx/>
                <a:latin typeface="Segoe UI"/>
                <a:ea typeface="+mn-ea"/>
                <a:cs typeface="Arial" panose="020B0604020202020204" pitchFamily="34" charset="0"/>
              </a:endParaRPr>
            </a:p>
          </p:txBody>
        </p:sp>
        <p:sp>
          <p:nvSpPr>
            <p:cNvPr id="21"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solidFill>
                  <a:sysClr val="windowText" lastClr="000000"/>
                </a:solidFill>
                <a:effectLst/>
                <a:uLnTx/>
                <a:uFillTx/>
                <a:latin typeface="Segoe UI"/>
                <a:ea typeface="+mn-ea"/>
                <a:cs typeface="Arial" panose="020B0604020202020204" pitchFamily="34" charset="0"/>
              </a:endParaRPr>
            </a:p>
          </p:txBody>
        </p:sp>
        <p:sp>
          <p:nvSpPr>
            <p:cNvPr id="22"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solidFill>
                  <a:sysClr val="windowText" lastClr="000000"/>
                </a:solidFill>
                <a:effectLst/>
                <a:uLnTx/>
                <a:uFillTx/>
                <a:latin typeface="Segoe UI"/>
                <a:ea typeface="+mn-ea"/>
                <a:cs typeface="Arial" panose="020B0604020202020204" pitchFamily="34" charset="0"/>
              </a:endParaRPr>
            </a:p>
          </p:txBody>
        </p:sp>
      </p:grpSp>
      <p:sp>
        <p:nvSpPr>
          <p:cNvPr id="27" name="Freeform 14"/>
          <p:cNvSpPr>
            <a:spLocks noEditPoints="1"/>
          </p:cNvSpPr>
          <p:nvPr/>
        </p:nvSpPr>
        <p:spPr bwMode="black">
          <a:xfrm>
            <a:off x="327090" y="4773229"/>
            <a:ext cx="318820" cy="33740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0504" tIns="30252" rIns="60504" bIns="30252" numCol="1" rtlCol="0" anchor="ctr" anchorCtr="0" compatLnSpc="1">
            <a:prstTxWarp prst="textNoShape">
              <a:avLst/>
            </a:prstTxWarp>
          </a:bodyPr>
          <a:lstStyle/>
          <a:p>
            <a:pPr marL="0" marR="0" lvl="0" indent="0" algn="l" defTabSz="54450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90"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28" name="Freeform 159"/>
          <p:cNvSpPr>
            <a:spLocks noEditPoints="1"/>
          </p:cNvSpPr>
          <p:nvPr/>
        </p:nvSpPr>
        <p:spPr bwMode="black">
          <a:xfrm>
            <a:off x="327090" y="4101845"/>
            <a:ext cx="313785" cy="452211"/>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506" tIns="30254" rIns="60506" bIns="30254" numCol="1" anchor="t" anchorCtr="0" compatLnSpc="1">
            <a:prstTxWarp prst="textNoShape">
              <a:avLst/>
            </a:prstTxWarp>
          </a:bodyPr>
          <a:lstStyle/>
          <a:p>
            <a:pPr marL="0" marR="0" lvl="0" indent="0" algn="l" defTabSz="672161"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0" normalizeH="0" baseline="0" noProof="0" dirty="0">
              <a:ln>
                <a:noFill/>
              </a:ln>
              <a:solidFill>
                <a:sysClr val="windowText" lastClr="000000"/>
              </a:solidFill>
              <a:effectLst/>
              <a:uLnTx/>
              <a:uFillTx/>
              <a:latin typeface="Segoe UI"/>
              <a:ea typeface="+mn-ea"/>
              <a:cs typeface="Arial" panose="020B0604020202020204" pitchFamily="34" charset="0"/>
            </a:endParaRPr>
          </a:p>
        </p:txBody>
      </p:sp>
    </p:spTree>
    <p:extLst>
      <p:ext uri="{BB962C8B-B14F-4D97-AF65-F5344CB8AC3E}">
        <p14:creationId xmlns:p14="http://schemas.microsoft.com/office/powerpoint/2010/main" val="4131526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 presetClass="mediacall" presetSubtype="0" fill="hold" nodeType="withEffect">
                                  <p:stCondLst>
                                    <p:cond delay="0"/>
                                  </p:stCondLst>
                                  <p:childTnLst>
                                    <p:cmd type="call" cmd="playFrom(0.0)">
                                      <p:cBhvr>
                                        <p:cTn id="9" dur="80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video>
              <p:cMediaNode vol="80000">
                <p:cTn id="15"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2643" y="2812796"/>
            <a:ext cx="8125109" cy="764442"/>
          </a:xfrm>
          <a:prstGeom prst="rect">
            <a:avLst/>
          </a:prstGeom>
          <a:noFill/>
        </p:spPr>
        <p:txBody>
          <a:bodyPr wrap="square" lIns="137121" tIns="109697" rIns="137121" bIns="109697"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dirty="0">
                <a:ln>
                  <a:noFill/>
                </a:ln>
                <a:solidFill>
                  <a:srgbClr val="FFFFFF"/>
                </a:solidFill>
                <a:effectLst/>
                <a:uLnTx/>
                <a:uFillTx/>
                <a:latin typeface="Segoe UI Light"/>
                <a:ea typeface="+mn-ea"/>
                <a:cs typeface="Arial" panose="020B0604020202020204" pitchFamily="34" charset="0"/>
              </a:rPr>
              <a:t>Examples of Bots</a:t>
            </a:r>
          </a:p>
        </p:txBody>
      </p:sp>
    </p:spTree>
    <p:extLst>
      <p:ext uri="{BB962C8B-B14F-4D97-AF65-F5344CB8AC3E}">
        <p14:creationId xmlns:p14="http://schemas.microsoft.com/office/powerpoint/2010/main" val="354692214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HDFC Bank Virtual Assistant</a:t>
            </a:r>
          </a:p>
        </p:txBody>
      </p:sp>
      <p:pic>
        <p:nvPicPr>
          <p:cNvPr id="5" name="Picture 4"/>
          <p:cNvPicPr/>
          <p:nvPr/>
        </p:nvPicPr>
        <p:blipFill>
          <a:blip r:embed="rId2"/>
          <a:stretch>
            <a:fillRect/>
          </a:stretch>
        </p:blipFill>
        <p:spPr>
          <a:xfrm>
            <a:off x="2861879" y="1730182"/>
            <a:ext cx="3118040" cy="3997997"/>
          </a:xfrm>
          <a:prstGeom prst="rect">
            <a:avLst/>
          </a:prstGeom>
        </p:spPr>
      </p:pic>
    </p:spTree>
    <p:extLst>
      <p:ext uri="{BB962C8B-B14F-4D97-AF65-F5344CB8AC3E}">
        <p14:creationId xmlns:p14="http://schemas.microsoft.com/office/powerpoint/2010/main" val="3675014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0" y="76200"/>
            <a:ext cx="9296400" cy="576263"/>
          </a:xfrm>
        </p:spPr>
        <p:txBody>
          <a:bodyPr/>
          <a:lstStyle/>
          <a:p>
            <a:r>
              <a:rPr lang="en-US" sz="3200" b="1" dirty="0">
                <a:solidFill>
                  <a:srgbClr val="FF0000"/>
                </a:solidFill>
              </a:rPr>
              <a:t>Blockchain</a:t>
            </a:r>
            <a:endParaRPr lang="en-US" altLang="en-US" sz="3200" b="1" dirty="0">
              <a:solidFill>
                <a:srgbClr val="FF0000"/>
              </a:solidFill>
            </a:endParaRPr>
          </a:p>
        </p:txBody>
      </p:sp>
      <p:pic>
        <p:nvPicPr>
          <p:cNvPr id="2" name="r43LhSUUGTQ"/>
          <p:cNvPicPr>
            <a:picLocks noRot="1" noChangeAspect="1"/>
          </p:cNvPicPr>
          <p:nvPr>
            <a:videoFile r:link="rId1"/>
          </p:nvPr>
        </p:nvPicPr>
        <p:blipFill>
          <a:blip r:embed="rId4"/>
          <a:stretch>
            <a:fillRect/>
          </a:stretch>
        </p:blipFill>
        <p:spPr>
          <a:xfrm>
            <a:off x="508000" y="1143000"/>
            <a:ext cx="8483600" cy="4772025"/>
          </a:xfrm>
          <a:prstGeom prst="rect">
            <a:avLst/>
          </a:prstGeom>
        </p:spPr>
      </p:pic>
    </p:spTree>
    <p:extLst>
      <p:ext uri="{BB962C8B-B14F-4D97-AF65-F5344CB8AC3E}">
        <p14:creationId xmlns:p14="http://schemas.microsoft.com/office/powerpoint/2010/main" val="2097718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Paphus Solutions Voice Bot</a:t>
            </a:r>
          </a:p>
        </p:txBody>
      </p:sp>
      <p:pic>
        <p:nvPicPr>
          <p:cNvPr id="4" name="Picture 3"/>
          <p:cNvPicPr/>
          <p:nvPr/>
        </p:nvPicPr>
        <p:blipFill>
          <a:blip r:embed="rId2"/>
          <a:stretch>
            <a:fillRect/>
          </a:stretch>
        </p:blipFill>
        <p:spPr>
          <a:xfrm>
            <a:off x="2439992" y="1749133"/>
            <a:ext cx="4264016" cy="3950294"/>
          </a:xfrm>
          <a:prstGeom prst="rect">
            <a:avLst/>
          </a:prstGeom>
        </p:spPr>
      </p:pic>
      <p:sp>
        <p:nvSpPr>
          <p:cNvPr id="2" name="Rectangle 1"/>
          <p:cNvSpPr/>
          <p:nvPr/>
        </p:nvSpPr>
        <p:spPr>
          <a:xfrm>
            <a:off x="3216725" y="5699427"/>
            <a:ext cx="2755178" cy="314638"/>
          </a:xfrm>
          <a:prstGeom prst="rect">
            <a:avLst/>
          </a:prstGeom>
        </p:spPr>
        <p:txBody>
          <a:bodyPr wrap="none">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35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http://www.paphussolutions.com/#</a:t>
            </a:r>
            <a:r>
              <a:rPr kumimoji="0" lang="en-US" sz="1350" b="0" i="0" u="none" strike="noStrike" kern="1200" cap="none" spc="0" normalizeH="0" baseline="0" noProof="0" dirty="0">
                <a:ln>
                  <a:noFill/>
                </a:ln>
                <a:solidFill>
                  <a:srgbClr val="505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6032689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American Express Facebook Bot</a:t>
            </a:r>
          </a:p>
        </p:txBody>
      </p:sp>
      <p:sp>
        <p:nvSpPr>
          <p:cNvPr id="2" name="Rectangle 1"/>
          <p:cNvSpPr/>
          <p:nvPr/>
        </p:nvSpPr>
        <p:spPr>
          <a:xfrm>
            <a:off x="2755252" y="5641742"/>
            <a:ext cx="4134850"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sng" strike="noStrike" kern="1200" cap="none" spc="0" normalizeH="0" baseline="0" noProof="0" dirty="0">
                <a:ln>
                  <a:noFill/>
                </a:ln>
                <a:solidFill>
                  <a:srgbClr val="505050"/>
                </a:solidFill>
                <a:effectLst/>
                <a:uLnTx/>
                <a:uFillTx/>
                <a:latin typeface="Segoe UI"/>
                <a:ea typeface="+mn-ea"/>
                <a:cs typeface="Arial" panose="020B0604020202020204" pitchFamily="34" charset="0"/>
                <a:hlinkClick r:id="rId2"/>
              </a:rPr>
              <a:t>https://www.messenger.com/t/AmericanExpressUS/</a:t>
            </a:r>
            <a:r>
              <a:rPr kumimoji="0" lang="en-US" sz="1350"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rPr>
              <a:t> </a:t>
            </a:r>
          </a:p>
        </p:txBody>
      </p:sp>
      <p:pic>
        <p:nvPicPr>
          <p:cNvPr id="5" name="Picture 4"/>
          <p:cNvPicPr/>
          <p:nvPr/>
        </p:nvPicPr>
        <p:blipFill>
          <a:blip r:embed="rId3"/>
          <a:stretch>
            <a:fillRect/>
          </a:stretch>
        </p:blipFill>
        <p:spPr>
          <a:xfrm>
            <a:off x="1535572" y="1749134"/>
            <a:ext cx="6290240" cy="3751633"/>
          </a:xfrm>
          <a:prstGeom prst="rect">
            <a:avLst/>
          </a:prstGeom>
        </p:spPr>
      </p:pic>
    </p:spTree>
    <p:extLst>
      <p:ext uri="{BB962C8B-B14F-4D97-AF65-F5344CB8AC3E}">
        <p14:creationId xmlns:p14="http://schemas.microsoft.com/office/powerpoint/2010/main" val="227826364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KLM Airlines Facebook Bot</a:t>
            </a:r>
          </a:p>
        </p:txBody>
      </p:sp>
      <p:pic>
        <p:nvPicPr>
          <p:cNvPr id="6" name="Picture 5"/>
          <p:cNvPicPr/>
          <p:nvPr/>
        </p:nvPicPr>
        <p:blipFill>
          <a:blip r:embed="rId2"/>
          <a:stretch>
            <a:fillRect/>
          </a:stretch>
        </p:blipFill>
        <p:spPr>
          <a:xfrm>
            <a:off x="2700977" y="1886623"/>
            <a:ext cx="4140971" cy="3617630"/>
          </a:xfrm>
          <a:prstGeom prst="rect">
            <a:avLst/>
          </a:prstGeom>
        </p:spPr>
      </p:pic>
      <p:sp>
        <p:nvSpPr>
          <p:cNvPr id="4" name="Rectangle 3"/>
          <p:cNvSpPr/>
          <p:nvPr/>
        </p:nvSpPr>
        <p:spPr>
          <a:xfrm>
            <a:off x="3604394" y="5641741"/>
            <a:ext cx="2224199" cy="314638"/>
          </a:xfrm>
          <a:prstGeom prst="rect">
            <a:avLst/>
          </a:prstGeom>
        </p:spPr>
        <p:txBody>
          <a:bodyPr wrap="none">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35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3"/>
              </a:rPr>
              <a:t>https://messenger.klm.com/</a:t>
            </a:r>
            <a:r>
              <a:rPr kumimoji="0" lang="en-US" sz="1350" b="0" i="0" u="none" strike="noStrike" kern="1200" cap="none" spc="0" normalizeH="0" baseline="0" noProof="0" dirty="0">
                <a:ln>
                  <a:noFill/>
                </a:ln>
                <a:solidFill>
                  <a:srgbClr val="505050"/>
                </a:solidFill>
                <a:effectLst/>
                <a:uLnTx/>
                <a:uFillTx/>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410790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Singapore Govt. Bot</a:t>
            </a:r>
          </a:p>
        </p:txBody>
      </p:sp>
      <p:sp>
        <p:nvSpPr>
          <p:cNvPr id="4" name="Rectangle 3"/>
          <p:cNvSpPr/>
          <p:nvPr/>
        </p:nvSpPr>
        <p:spPr>
          <a:xfrm>
            <a:off x="3604393" y="5641741"/>
            <a:ext cx="1728678" cy="314638"/>
          </a:xfrm>
          <a:prstGeom prst="rect">
            <a:avLst/>
          </a:prstGeom>
        </p:spPr>
        <p:txBody>
          <a:bodyPr wrap="none">
            <a:spAutoFit/>
          </a:bodyPr>
          <a:lstStyle/>
          <a:p>
            <a:pPr marL="0" marR="0" lvl="0" indent="0" algn="l" defTabSz="685800" rtl="0" eaLnBrk="1" fontAlgn="auto" latinLnBrk="0" hangingPunct="1">
              <a:lnSpc>
                <a:spcPct val="107000"/>
              </a:lnSpc>
              <a:spcBef>
                <a:spcPts val="0"/>
              </a:spcBef>
              <a:spcAft>
                <a:spcPts val="600"/>
              </a:spcAft>
              <a:buClrTx/>
              <a:buSzTx/>
              <a:buFontTx/>
              <a:buNone/>
              <a:tabLst/>
              <a:defRPr/>
            </a:pPr>
            <a:r>
              <a:rPr kumimoji="0" lang="en-US" sz="1350"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hlinkClick r:id="rId2"/>
              </a:rPr>
              <a:t>https://m.me/gov.sg</a:t>
            </a:r>
            <a:endParaRPr kumimoji="0" lang="en-US" sz="1350" b="0" i="0" u="none" strike="noStrike" kern="1200" cap="none" spc="0" normalizeH="0" baseline="0" noProof="0" dirty="0">
              <a:ln>
                <a:noFill/>
              </a:ln>
              <a:solidFill>
                <a:srgbClr val="50505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2019385" y="1799424"/>
            <a:ext cx="4883481" cy="3773599"/>
          </a:xfrm>
          <a:prstGeom prst="rect">
            <a:avLst/>
          </a:prstGeom>
        </p:spPr>
      </p:pic>
    </p:spTree>
    <p:extLst>
      <p:ext uri="{BB962C8B-B14F-4D97-AF65-F5344CB8AC3E}">
        <p14:creationId xmlns:p14="http://schemas.microsoft.com/office/powerpoint/2010/main" val="92797333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74</a:t>
            </a:fld>
            <a:endParaRPr lang="en-US" dirty="0"/>
          </a:p>
        </p:txBody>
      </p:sp>
      <p:sp>
        <p:nvSpPr>
          <p:cNvPr id="16389" name="Rectangle 5"/>
          <p:cNvSpPr>
            <a:spLocks noGrp="1"/>
          </p:cNvSpPr>
          <p:nvPr>
            <p:ph type="title" idx="4294967295"/>
          </p:nvPr>
        </p:nvSpPr>
        <p:spPr bwMode="auto">
          <a:xfrm>
            <a:off x="304800" y="152400"/>
            <a:ext cx="8305800" cy="725793"/>
          </a:xfrm>
          <a:ln w="9525"/>
        </p:spPr>
        <p:txBody>
          <a:bodyPr wrap="square" lIns="91440" tIns="45720" rIns="91440" bIns="45720" numCol="1" compatLnSpc="1">
            <a:prstTxWarp prst="textNoShape">
              <a:avLst/>
            </a:prstTxWarp>
          </a:bodyPr>
          <a:lstStyle/>
          <a:p>
            <a:pPr>
              <a:defRPr/>
            </a:pPr>
            <a:r>
              <a:rPr lang="en-US" dirty="0">
                <a:ln>
                  <a:noFill/>
                </a:ln>
                <a:effectLst/>
              </a:rPr>
              <a:t>Chatbots</a:t>
            </a:r>
            <a:endParaRPr dirty="0">
              <a:ln>
                <a:noFill/>
              </a:ln>
              <a:effectLst/>
            </a:endParaRPr>
          </a:p>
        </p:txBody>
      </p:sp>
      <p:sp>
        <p:nvSpPr>
          <p:cNvPr id="7" name="TextBox 6"/>
          <p:cNvSpPr txBox="1"/>
          <p:nvPr/>
        </p:nvSpPr>
        <p:spPr>
          <a:xfrm>
            <a:off x="201168" y="878193"/>
            <a:ext cx="8915400" cy="5737981"/>
          </a:xfrm>
          <a:prstGeom prst="rect">
            <a:avLst/>
          </a:prstGeom>
          <a:noFill/>
        </p:spPr>
        <p:txBody>
          <a:bodyPr wrap="square" rtlCol="0">
            <a:spAutoFit/>
          </a:bodyPr>
          <a:lstStyle/>
          <a:p>
            <a:pPr marL="457200" indent="-457200">
              <a:lnSpc>
                <a:spcPct val="130000"/>
              </a:lnSpc>
              <a:buFont typeface="Arial" panose="020B0604020202020204" pitchFamily="34" charset="0"/>
              <a:buChar char="•"/>
            </a:pPr>
            <a:r>
              <a:rPr lang="en-US" dirty="0"/>
              <a:t>Popular ones:</a:t>
            </a:r>
          </a:p>
          <a:p>
            <a:pPr marL="914400" lvl="1" indent="-457200">
              <a:lnSpc>
                <a:spcPct val="130000"/>
              </a:lnSpc>
              <a:buFont typeface="Arial" panose="020B0604020202020204" pitchFamily="34" charset="0"/>
              <a:buChar char="•"/>
            </a:pPr>
            <a:r>
              <a:rPr lang="en-US" sz="2000" dirty="0">
                <a:solidFill>
                  <a:srgbClr val="FF0000"/>
                </a:solidFill>
              </a:rPr>
              <a:t>Alexa, Siri, etc.</a:t>
            </a:r>
          </a:p>
          <a:p>
            <a:pPr marL="457200" indent="-457200">
              <a:lnSpc>
                <a:spcPct val="130000"/>
              </a:lnSpc>
              <a:buFont typeface="Arial" panose="020B0604020202020204" pitchFamily="34" charset="0"/>
              <a:buChar char="•"/>
            </a:pPr>
            <a:r>
              <a:rPr lang="en-US" dirty="0"/>
              <a:t>Microsoft is carrying out a massive social experiment in China - and almost no one knows about it</a:t>
            </a:r>
            <a:endParaRPr lang="en-US" sz="2000" dirty="0">
              <a:solidFill>
                <a:srgbClr val="FF0000"/>
              </a:solidFill>
            </a:endParaRPr>
          </a:p>
          <a:p>
            <a:pPr marL="800100" lvl="1" indent="-342900">
              <a:lnSpc>
                <a:spcPct val="130000"/>
              </a:lnSpc>
              <a:buFont typeface="Arial" panose="020B0604020202020204" pitchFamily="34" charset="0"/>
              <a:buChar char="•"/>
            </a:pPr>
            <a:r>
              <a:rPr lang="en-US" sz="2000" b="1" u="sng" dirty="0">
                <a:solidFill>
                  <a:srgbClr val="FF0000"/>
                </a:solidFill>
              </a:rPr>
              <a:t>Xiaoice</a:t>
            </a:r>
            <a:r>
              <a:rPr lang="en-US" sz="2000" dirty="0"/>
              <a:t> is used by millions of people every day, and can respond with human-like answers, questions, and "thoughts." </a:t>
            </a:r>
          </a:p>
          <a:p>
            <a:pPr marL="800100" lvl="1" indent="-342900">
              <a:lnSpc>
                <a:spcPct val="130000"/>
              </a:lnSpc>
              <a:buFont typeface="Arial" panose="020B0604020202020204" pitchFamily="34" charset="0"/>
              <a:buChar char="•"/>
            </a:pPr>
            <a:r>
              <a:rPr lang="en-US" sz="2000" dirty="0">
                <a:solidFill>
                  <a:srgbClr val="FF0000"/>
                </a:solidFill>
              </a:rPr>
              <a:t>If a user sends a picture of a broken ankle, Xiaoice will reply with a question asking about how much pain the injury caused, </a:t>
            </a:r>
          </a:p>
          <a:p>
            <a:pPr marL="800100" lvl="1" indent="-342900">
              <a:lnSpc>
                <a:spcPct val="130000"/>
              </a:lnSpc>
              <a:buFont typeface="Arial" panose="020B0604020202020204" pitchFamily="34" charset="0"/>
              <a:buChar char="•"/>
            </a:pPr>
            <a:r>
              <a:rPr lang="en-US" sz="2000" dirty="0"/>
              <a:t>If it's something she doesn't know much about, she will try to cover it up. </a:t>
            </a:r>
          </a:p>
          <a:p>
            <a:pPr marL="1257300" lvl="2" indent="-342900">
              <a:lnSpc>
                <a:spcPct val="130000"/>
              </a:lnSpc>
              <a:buFont typeface="Arial" panose="020B0604020202020204" pitchFamily="34" charset="0"/>
              <a:buChar char="•"/>
            </a:pPr>
            <a:r>
              <a:rPr lang="en-US" sz="1800" dirty="0">
                <a:solidFill>
                  <a:srgbClr val="0033CC"/>
                </a:solidFill>
              </a:rPr>
              <a:t>If that doesn't work, she might become embarrassed or even angry, just like a human would.</a:t>
            </a:r>
          </a:p>
          <a:p>
            <a:pPr marL="800100" lvl="1" indent="-342900">
              <a:lnSpc>
                <a:spcPct val="130000"/>
              </a:lnSpc>
              <a:buFont typeface="Arial" panose="020B0604020202020204" pitchFamily="34" charset="0"/>
              <a:buChar char="•"/>
            </a:pPr>
            <a:r>
              <a:rPr lang="en-US" sz="2000" dirty="0"/>
              <a:t>Millions of Chinese users were telling Xiaoice that they loved it.</a:t>
            </a:r>
          </a:p>
          <a:p>
            <a:pPr marL="1257300" lvl="2" indent="-342900">
              <a:lnSpc>
                <a:spcPct val="130000"/>
              </a:lnSpc>
              <a:buFont typeface="Arial" panose="020B0604020202020204" pitchFamily="34" charset="0"/>
              <a:buChar char="•"/>
            </a:pPr>
            <a:r>
              <a:rPr lang="en-US" sz="1800" dirty="0">
                <a:solidFill>
                  <a:srgbClr val="CC3300"/>
                </a:solidFill>
              </a:rPr>
              <a:t>Around 25% of Xiaoice's users - 10 million people - had said "I love you" while using the service.</a:t>
            </a:r>
          </a:p>
        </p:txBody>
      </p:sp>
    </p:spTree>
    <p:extLst>
      <p:ext uri="{BB962C8B-B14F-4D97-AF65-F5344CB8AC3E}">
        <p14:creationId xmlns:p14="http://schemas.microsoft.com/office/powerpoint/2010/main" val="72584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75</a:t>
            </a:fld>
            <a:endParaRPr lang="en-US" dirty="0"/>
          </a:p>
        </p:txBody>
      </p:sp>
      <p:sp>
        <p:nvSpPr>
          <p:cNvPr id="16389" name="Rectangle 5"/>
          <p:cNvSpPr>
            <a:spLocks noGrp="1"/>
          </p:cNvSpPr>
          <p:nvPr>
            <p:ph type="title" idx="4294967295"/>
          </p:nvPr>
        </p:nvSpPr>
        <p:spPr bwMode="auto">
          <a:xfrm>
            <a:off x="216408" y="0"/>
            <a:ext cx="8305800" cy="725793"/>
          </a:xfrm>
          <a:ln w="9525"/>
        </p:spPr>
        <p:txBody>
          <a:bodyPr wrap="square" lIns="91440" tIns="45720" rIns="91440" bIns="45720" numCol="1" compatLnSpc="1">
            <a:prstTxWarp prst="textNoShape">
              <a:avLst/>
            </a:prstTxWarp>
          </a:bodyPr>
          <a:lstStyle/>
          <a:p>
            <a:pPr>
              <a:defRPr/>
            </a:pPr>
            <a:r>
              <a:rPr lang="en-US" dirty="0">
                <a:ln>
                  <a:noFill/>
                </a:ln>
                <a:effectLst/>
              </a:rPr>
              <a:t>Classroom</a:t>
            </a:r>
            <a:endParaRPr dirty="0">
              <a:ln>
                <a:noFill/>
              </a:ln>
              <a:effectLst/>
            </a:endParaRPr>
          </a:p>
        </p:txBody>
      </p:sp>
      <p:sp>
        <p:nvSpPr>
          <p:cNvPr id="7" name="TextBox 6"/>
          <p:cNvSpPr txBox="1"/>
          <p:nvPr/>
        </p:nvSpPr>
        <p:spPr>
          <a:xfrm>
            <a:off x="104775" y="838200"/>
            <a:ext cx="8915400" cy="5818581"/>
          </a:xfrm>
          <a:prstGeom prst="rect">
            <a:avLst/>
          </a:prstGeom>
          <a:noFill/>
        </p:spPr>
        <p:txBody>
          <a:bodyPr wrap="square" rtlCol="0">
            <a:spAutoFit/>
          </a:bodyPr>
          <a:lstStyle/>
          <a:p>
            <a:pPr marL="457200" indent="-457200">
              <a:lnSpc>
                <a:spcPct val="140000"/>
              </a:lnSpc>
              <a:buFont typeface="Arial" panose="020B0604020202020204" pitchFamily="34" charset="0"/>
              <a:buChar char="•"/>
            </a:pPr>
            <a:r>
              <a:rPr lang="en-US" dirty="0"/>
              <a:t>To help with his class this spring, a Georgia Tech professor hired Jill Watson, a teaching assistant unlike any other in the world. </a:t>
            </a:r>
          </a:p>
          <a:p>
            <a:pPr marL="914400" lvl="1" indent="-457200">
              <a:lnSpc>
                <a:spcPct val="140000"/>
              </a:lnSpc>
              <a:buFont typeface="Arial" panose="020B0604020202020204" pitchFamily="34" charset="0"/>
              <a:buChar char="•"/>
            </a:pPr>
            <a:r>
              <a:rPr lang="en-US" sz="2000" dirty="0"/>
              <a:t>Throughout the semester, she answered questions online for students, relieving the professor’s overworked teaching staff.</a:t>
            </a:r>
          </a:p>
          <a:p>
            <a:pPr marL="914400" lvl="1" indent="-457200">
              <a:lnSpc>
                <a:spcPct val="140000"/>
              </a:lnSpc>
              <a:buFont typeface="Arial" panose="020B0604020202020204" pitchFamily="34" charset="0"/>
              <a:buChar char="•"/>
            </a:pPr>
            <a:r>
              <a:rPr lang="en-US" sz="2000" dirty="0">
                <a:solidFill>
                  <a:srgbClr val="FF0000"/>
                </a:solidFill>
              </a:rPr>
              <a:t>But, in fact, Jill Watson was an artificial intelligence bot.</a:t>
            </a:r>
          </a:p>
          <a:p>
            <a:pPr marL="457200" indent="-457200">
              <a:lnSpc>
                <a:spcPct val="140000"/>
              </a:lnSpc>
              <a:buFont typeface="Arial" panose="020B0604020202020204" pitchFamily="34" charset="0"/>
              <a:buChar char="•"/>
            </a:pPr>
            <a:r>
              <a:rPr lang="en-US" dirty="0"/>
              <a:t>Ashok Goel, a computer science professor, did not reveal Watson’s true identity to students until after they’d turned in their final exams.</a:t>
            </a:r>
          </a:p>
          <a:p>
            <a:pPr marL="914400" lvl="1" indent="-457200">
              <a:lnSpc>
                <a:spcPct val="140000"/>
              </a:lnSpc>
              <a:buFont typeface="Arial" panose="020B0604020202020204" pitchFamily="34" charset="0"/>
              <a:buChar char="•"/>
            </a:pPr>
            <a:r>
              <a:rPr lang="en-US" sz="2000" dirty="0">
                <a:solidFill>
                  <a:srgbClr val="FF0000"/>
                </a:solidFill>
              </a:rPr>
              <a:t>Students were amazed. “I feel like I am part of history because of Jill and this class!” wrote one in the class’s online forum. </a:t>
            </a:r>
          </a:p>
          <a:p>
            <a:pPr marL="914400" lvl="1" indent="-457200">
              <a:lnSpc>
                <a:spcPct val="140000"/>
              </a:lnSpc>
              <a:buFont typeface="Arial" panose="020B0604020202020204" pitchFamily="34" charset="0"/>
              <a:buChar char="•"/>
            </a:pPr>
            <a:r>
              <a:rPr lang="en-US" sz="2000" dirty="0">
                <a:solidFill>
                  <a:srgbClr val="C00000"/>
                </a:solidFill>
              </a:rPr>
              <a:t>“Just when I wanted to nominate Jill Watson as an outstanding TA in the CIOS survey!” said another.</a:t>
            </a:r>
            <a:endParaRPr lang="en-US" sz="1600" dirty="0">
              <a:solidFill>
                <a:srgbClr val="C00000"/>
              </a:solidFill>
            </a:endParaRPr>
          </a:p>
        </p:txBody>
      </p:sp>
    </p:spTree>
    <p:extLst>
      <p:ext uri="{BB962C8B-B14F-4D97-AF65-F5344CB8AC3E}">
        <p14:creationId xmlns:p14="http://schemas.microsoft.com/office/powerpoint/2010/main" val="123541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76</a:t>
            </a:fld>
            <a:endParaRPr lang="en-US" dirty="0"/>
          </a:p>
        </p:txBody>
      </p:sp>
      <p:sp>
        <p:nvSpPr>
          <p:cNvPr id="16389" name="Rectangle 5"/>
          <p:cNvSpPr>
            <a:spLocks noGrp="1"/>
          </p:cNvSpPr>
          <p:nvPr>
            <p:ph type="title" idx="4294967295"/>
          </p:nvPr>
        </p:nvSpPr>
        <p:spPr bwMode="auto">
          <a:xfrm>
            <a:off x="304800" y="-76200"/>
            <a:ext cx="8305800" cy="1143000"/>
          </a:xfrm>
          <a:ln w="9525"/>
        </p:spPr>
        <p:txBody>
          <a:bodyPr wrap="square" lIns="91440" tIns="45720" rIns="91440" bIns="45720" numCol="1" compatLnSpc="1">
            <a:prstTxWarp prst="textNoShape">
              <a:avLst/>
            </a:prstTxWarp>
          </a:bodyPr>
          <a:lstStyle/>
          <a:p>
            <a:pPr>
              <a:defRPr/>
            </a:pPr>
            <a:r>
              <a:rPr lang="en-US" sz="4000" dirty="0"/>
              <a:t>Luka</a:t>
            </a:r>
            <a:endParaRPr sz="4000" dirty="0">
              <a:ln>
                <a:noFill/>
              </a:ln>
              <a:effectLst/>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400"/>
            <a:ext cx="9144000" cy="4490148"/>
          </a:xfrm>
          <a:prstGeom prst="rect">
            <a:avLst/>
          </a:prstGeom>
        </p:spPr>
      </p:pic>
    </p:spTree>
    <p:extLst>
      <p:ext uri="{BB962C8B-B14F-4D97-AF65-F5344CB8AC3E}">
        <p14:creationId xmlns:p14="http://schemas.microsoft.com/office/powerpoint/2010/main" val="3763832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77</a:t>
            </a:fld>
            <a:endParaRPr lang="en-US" dirty="0"/>
          </a:p>
        </p:txBody>
      </p:sp>
      <p:sp>
        <p:nvSpPr>
          <p:cNvPr id="16389" name="Rectangle 5"/>
          <p:cNvSpPr>
            <a:spLocks noGrp="1"/>
          </p:cNvSpPr>
          <p:nvPr>
            <p:ph type="title" idx="4294967295"/>
          </p:nvPr>
        </p:nvSpPr>
        <p:spPr bwMode="auto">
          <a:xfrm>
            <a:off x="228600" y="533400"/>
            <a:ext cx="8305800" cy="725793"/>
          </a:xfrm>
          <a:ln w="9525"/>
        </p:spPr>
        <p:txBody>
          <a:bodyPr wrap="square" lIns="91440" tIns="45720" rIns="91440" bIns="45720" numCol="1" compatLnSpc="1">
            <a:prstTxWarp prst="textNoShape">
              <a:avLst/>
            </a:prstTxWarp>
          </a:bodyPr>
          <a:lstStyle/>
          <a:p>
            <a:pPr>
              <a:defRPr/>
            </a:pPr>
            <a:r>
              <a:rPr lang="en-US" dirty="0">
                <a:ln>
                  <a:noFill/>
                </a:ln>
                <a:effectLst/>
              </a:rPr>
              <a:t>Examples of Chatbots on Skype</a:t>
            </a:r>
            <a:endParaRPr dirty="0">
              <a:ln>
                <a:noFill/>
              </a:ln>
              <a:effectLst/>
            </a:endParaRPr>
          </a:p>
        </p:txBody>
      </p:sp>
    </p:spTree>
    <p:extLst>
      <p:ext uri="{BB962C8B-B14F-4D97-AF65-F5344CB8AC3E}">
        <p14:creationId xmlns:p14="http://schemas.microsoft.com/office/powerpoint/2010/main" val="11115104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78</a:t>
            </a:fld>
            <a:endParaRPr lang="en-US" dirty="0"/>
          </a:p>
        </p:txBody>
      </p:sp>
      <p:sp>
        <p:nvSpPr>
          <p:cNvPr id="16389" name="Rectangle 5"/>
          <p:cNvSpPr>
            <a:spLocks noGrp="1"/>
          </p:cNvSpPr>
          <p:nvPr>
            <p:ph type="title" idx="4294967295"/>
          </p:nvPr>
        </p:nvSpPr>
        <p:spPr bwMode="auto">
          <a:xfrm>
            <a:off x="228599" y="228600"/>
            <a:ext cx="8305800" cy="725793"/>
          </a:xfrm>
          <a:ln w="9525"/>
        </p:spPr>
        <p:txBody>
          <a:bodyPr wrap="square" lIns="91440" tIns="45720" rIns="91440" bIns="45720" numCol="1" compatLnSpc="1">
            <a:prstTxWarp prst="textNoShape">
              <a:avLst/>
            </a:prstTxWarp>
          </a:bodyPr>
          <a:lstStyle/>
          <a:p>
            <a:pPr>
              <a:defRPr/>
            </a:pPr>
            <a:r>
              <a:rPr lang="en-US" dirty="0"/>
              <a:t>How Do Chatbots Work?</a:t>
            </a:r>
            <a:endParaRPr dirty="0">
              <a:ln>
                <a:noFill/>
              </a:ln>
              <a:effectLst/>
            </a:endParaRPr>
          </a:p>
        </p:txBody>
      </p:sp>
      <p:pic>
        <p:nvPicPr>
          <p:cNvPr id="13314" name="Picture 2" descr="Chatbots how chatbots 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66" y="1371599"/>
            <a:ext cx="8596639"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88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79</a:t>
            </a:fld>
            <a:endParaRPr lang="en-US" dirty="0"/>
          </a:p>
        </p:txBody>
      </p:sp>
      <p:sp>
        <p:nvSpPr>
          <p:cNvPr id="16389" name="Rectangle 5"/>
          <p:cNvSpPr>
            <a:spLocks noGrp="1"/>
          </p:cNvSpPr>
          <p:nvPr>
            <p:ph type="title" idx="4294967295"/>
          </p:nvPr>
        </p:nvSpPr>
        <p:spPr bwMode="auto">
          <a:xfrm>
            <a:off x="228600" y="228600"/>
            <a:ext cx="8305800" cy="725793"/>
          </a:xfrm>
          <a:ln w="9525"/>
        </p:spPr>
        <p:txBody>
          <a:bodyPr wrap="square" lIns="91440" tIns="45720" rIns="91440" bIns="45720" numCol="1" compatLnSpc="1">
            <a:prstTxWarp prst="textNoShape">
              <a:avLst/>
            </a:prstTxWarp>
          </a:bodyPr>
          <a:lstStyle/>
          <a:p>
            <a:pPr>
              <a:defRPr/>
            </a:pPr>
            <a:r>
              <a:rPr lang="en-US" dirty="0"/>
              <a:t>Teach Amazon Echo to Recognize Your Voice</a:t>
            </a:r>
            <a:endParaRPr dirty="0">
              <a:ln>
                <a:noFill/>
              </a:ln>
              <a:effectLst/>
            </a:endParaRPr>
          </a:p>
        </p:txBody>
      </p:sp>
      <p:pic>
        <p:nvPicPr>
          <p:cNvPr id="2" name="z3rCa0VL4AE"/>
          <p:cNvPicPr>
            <a:picLocks noRot="1" noChangeAspect="1"/>
          </p:cNvPicPr>
          <p:nvPr>
            <a:videoFile r:link="rId1"/>
          </p:nvPr>
        </p:nvPicPr>
        <p:blipFill>
          <a:blip r:embed="rId4"/>
          <a:stretch>
            <a:fillRect/>
          </a:stretch>
        </p:blipFill>
        <p:spPr>
          <a:xfrm>
            <a:off x="364068" y="1371600"/>
            <a:ext cx="8551332" cy="4810125"/>
          </a:xfrm>
          <a:prstGeom prst="rect">
            <a:avLst/>
          </a:prstGeom>
        </p:spPr>
      </p:pic>
    </p:spTree>
    <p:extLst>
      <p:ext uri="{BB962C8B-B14F-4D97-AF65-F5344CB8AC3E}">
        <p14:creationId xmlns:p14="http://schemas.microsoft.com/office/powerpoint/2010/main" val="65254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87325-C554-4FB3-9D92-F3573CC52C14}"/>
              </a:ext>
            </a:extLst>
          </p:cNvPr>
          <p:cNvSpPr>
            <a:spLocks noGrp="1"/>
          </p:cNvSpPr>
          <p:nvPr>
            <p:ph type="title"/>
          </p:nvPr>
        </p:nvSpPr>
        <p:spPr>
          <a:xfrm>
            <a:off x="962025" y="1131094"/>
            <a:ext cx="7886700" cy="994172"/>
          </a:xfrm>
        </p:spPr>
        <p:txBody>
          <a:bodyPr/>
          <a:lstStyle/>
          <a:p>
            <a:r>
              <a:rPr lang="en-US" sz="4500" b="1" dirty="0"/>
              <a:t>Why is blockchain so secure?</a:t>
            </a:r>
          </a:p>
        </p:txBody>
      </p:sp>
      <p:pic>
        <p:nvPicPr>
          <p:cNvPr id="5" name="Picture 4">
            <a:extLst>
              <a:ext uri="{FF2B5EF4-FFF2-40B4-BE49-F238E27FC236}">
                <a16:creationId xmlns:a16="http://schemas.microsoft.com/office/drawing/2014/main" id="{0F35537C-135C-43D2-A6E2-BB4023F1E859}"/>
              </a:ext>
            </a:extLst>
          </p:cNvPr>
          <p:cNvPicPr>
            <a:picLocks noChangeAspect="1"/>
          </p:cNvPicPr>
          <p:nvPr/>
        </p:nvPicPr>
        <p:blipFill>
          <a:blip r:embed="rId2"/>
          <a:stretch>
            <a:fillRect/>
          </a:stretch>
        </p:blipFill>
        <p:spPr>
          <a:xfrm>
            <a:off x="3031332" y="3112294"/>
            <a:ext cx="1693069" cy="500063"/>
          </a:xfrm>
          <a:prstGeom prst="rect">
            <a:avLst/>
          </a:prstGeom>
        </p:spPr>
      </p:pic>
      <p:sp>
        <p:nvSpPr>
          <p:cNvPr id="6" name="Rectangle 5">
            <a:extLst>
              <a:ext uri="{FF2B5EF4-FFF2-40B4-BE49-F238E27FC236}">
                <a16:creationId xmlns:a16="http://schemas.microsoft.com/office/drawing/2014/main" id="{36D64429-E0E2-4049-8FCD-D4E90D636E22}"/>
              </a:ext>
            </a:extLst>
          </p:cNvPr>
          <p:cNvSpPr/>
          <p:nvPr/>
        </p:nvSpPr>
        <p:spPr>
          <a:xfrm>
            <a:off x="1981200" y="2447925"/>
            <a:ext cx="71437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NODE 1</a:t>
            </a:r>
          </a:p>
        </p:txBody>
      </p:sp>
      <p:sp>
        <p:nvSpPr>
          <p:cNvPr id="7" name="Rectangle 6">
            <a:extLst>
              <a:ext uri="{FF2B5EF4-FFF2-40B4-BE49-F238E27FC236}">
                <a16:creationId xmlns:a16="http://schemas.microsoft.com/office/drawing/2014/main" id="{DEF69361-4C41-4504-A7C0-D543D414E6AF}"/>
              </a:ext>
            </a:extLst>
          </p:cNvPr>
          <p:cNvSpPr/>
          <p:nvPr/>
        </p:nvSpPr>
        <p:spPr>
          <a:xfrm>
            <a:off x="1981200" y="3752851"/>
            <a:ext cx="71437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NODE 3</a:t>
            </a:r>
          </a:p>
        </p:txBody>
      </p:sp>
      <p:sp>
        <p:nvSpPr>
          <p:cNvPr id="8" name="Rectangle 7">
            <a:extLst>
              <a:ext uri="{FF2B5EF4-FFF2-40B4-BE49-F238E27FC236}">
                <a16:creationId xmlns:a16="http://schemas.microsoft.com/office/drawing/2014/main" id="{61BF755B-7F03-4ADB-9B09-B287F1AF4474}"/>
              </a:ext>
            </a:extLst>
          </p:cNvPr>
          <p:cNvSpPr/>
          <p:nvPr/>
        </p:nvSpPr>
        <p:spPr>
          <a:xfrm>
            <a:off x="4905375" y="2447925"/>
            <a:ext cx="71437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NODE 2</a:t>
            </a:r>
          </a:p>
        </p:txBody>
      </p:sp>
      <p:sp>
        <p:nvSpPr>
          <p:cNvPr id="9" name="Rectangle 8">
            <a:extLst>
              <a:ext uri="{FF2B5EF4-FFF2-40B4-BE49-F238E27FC236}">
                <a16:creationId xmlns:a16="http://schemas.microsoft.com/office/drawing/2014/main" id="{60E370CB-930D-4F88-AD72-29B4F69A09C4}"/>
              </a:ext>
            </a:extLst>
          </p:cNvPr>
          <p:cNvSpPr/>
          <p:nvPr/>
        </p:nvSpPr>
        <p:spPr>
          <a:xfrm>
            <a:off x="4905375" y="3752851"/>
            <a:ext cx="714375" cy="438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NODE 4</a:t>
            </a:r>
          </a:p>
        </p:txBody>
      </p:sp>
      <p:cxnSp>
        <p:nvCxnSpPr>
          <p:cNvPr id="11" name="Straight Arrow Connector 10">
            <a:extLst>
              <a:ext uri="{FF2B5EF4-FFF2-40B4-BE49-F238E27FC236}">
                <a16:creationId xmlns:a16="http://schemas.microsoft.com/office/drawing/2014/main" id="{6B133F64-033F-424D-B5DC-407207595BC0}"/>
              </a:ext>
            </a:extLst>
          </p:cNvPr>
          <p:cNvCxnSpPr/>
          <p:nvPr/>
        </p:nvCxnSpPr>
        <p:spPr>
          <a:xfrm flipH="1">
            <a:off x="4619625" y="2886075"/>
            <a:ext cx="285750" cy="35242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AAECDF-F332-4EB6-AAF9-3CDF4EFD701F}"/>
              </a:ext>
            </a:extLst>
          </p:cNvPr>
          <p:cNvCxnSpPr/>
          <p:nvPr/>
        </p:nvCxnSpPr>
        <p:spPr>
          <a:xfrm flipH="1">
            <a:off x="2774156" y="3486150"/>
            <a:ext cx="285750" cy="35242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6AC11A-4808-49CD-A141-2BB3F0689528}"/>
              </a:ext>
            </a:extLst>
          </p:cNvPr>
          <p:cNvCxnSpPr>
            <a:cxnSpLocks/>
          </p:cNvCxnSpPr>
          <p:nvPr/>
        </p:nvCxnSpPr>
        <p:spPr>
          <a:xfrm>
            <a:off x="4557713" y="3483769"/>
            <a:ext cx="333375" cy="2476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2370DC-F2B0-4821-9610-227318D3C06D}"/>
              </a:ext>
            </a:extLst>
          </p:cNvPr>
          <p:cNvCxnSpPr>
            <a:cxnSpLocks/>
          </p:cNvCxnSpPr>
          <p:nvPr/>
        </p:nvCxnSpPr>
        <p:spPr>
          <a:xfrm>
            <a:off x="2726531" y="2988468"/>
            <a:ext cx="333375" cy="2476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7038A01-DD69-46F7-A742-91538029D848}"/>
              </a:ext>
            </a:extLst>
          </p:cNvPr>
          <p:cNvSpPr/>
          <p:nvPr/>
        </p:nvSpPr>
        <p:spPr>
          <a:xfrm>
            <a:off x="5968603" y="2919411"/>
            <a:ext cx="1693069" cy="74295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rPr>
              <a:t>Each node has the same data chain (Block chain)</a:t>
            </a:r>
          </a:p>
        </p:txBody>
      </p:sp>
      <p:sp>
        <p:nvSpPr>
          <p:cNvPr id="18" name="Rectangle 17">
            <a:extLst>
              <a:ext uri="{FF2B5EF4-FFF2-40B4-BE49-F238E27FC236}">
                <a16:creationId xmlns:a16="http://schemas.microsoft.com/office/drawing/2014/main" id="{3B050DBB-EA38-40AC-89C2-5ED373B754FC}"/>
              </a:ext>
            </a:extLst>
          </p:cNvPr>
          <p:cNvSpPr/>
          <p:nvPr/>
        </p:nvSpPr>
        <p:spPr>
          <a:xfrm>
            <a:off x="666751" y="4314825"/>
            <a:ext cx="7410450" cy="5000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New data can be added to the blockchain only when there is consensus between all nodes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(RISK OF DATA CONSISTENCY MANAGED)</a:t>
            </a:r>
          </a:p>
        </p:txBody>
      </p:sp>
      <p:sp>
        <p:nvSpPr>
          <p:cNvPr id="19" name="Rectangle 18">
            <a:extLst>
              <a:ext uri="{FF2B5EF4-FFF2-40B4-BE49-F238E27FC236}">
                <a16:creationId xmlns:a16="http://schemas.microsoft.com/office/drawing/2014/main" id="{53FA28D6-E3CC-4946-8920-3C8A867E36BF}"/>
              </a:ext>
            </a:extLst>
          </p:cNvPr>
          <p:cNvSpPr/>
          <p:nvPr/>
        </p:nvSpPr>
        <p:spPr>
          <a:xfrm>
            <a:off x="666751" y="4943475"/>
            <a:ext cx="7410450" cy="500063"/>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Data cannot be accessed without a key which is given by the data owner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(RISK OF UNAUTHORIZED DATA ACCESS MANAGED)</a:t>
            </a:r>
          </a:p>
        </p:txBody>
      </p:sp>
    </p:spTree>
    <p:extLst>
      <p:ext uri="{BB962C8B-B14F-4D97-AF65-F5344CB8AC3E}">
        <p14:creationId xmlns:p14="http://schemas.microsoft.com/office/powerpoint/2010/main" val="2612230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80</a:t>
            </a:fld>
            <a:endParaRPr lang="en-US" dirty="0"/>
          </a:p>
        </p:txBody>
      </p:sp>
      <p:sp>
        <p:nvSpPr>
          <p:cNvPr id="16389" name="Rectangle 5"/>
          <p:cNvSpPr>
            <a:spLocks noGrp="1"/>
          </p:cNvSpPr>
          <p:nvPr>
            <p:ph type="title" idx="4294967295"/>
          </p:nvPr>
        </p:nvSpPr>
        <p:spPr bwMode="auto">
          <a:xfrm>
            <a:off x="228599" y="228600"/>
            <a:ext cx="8305800" cy="725793"/>
          </a:xfrm>
          <a:ln w="9525"/>
        </p:spPr>
        <p:txBody>
          <a:bodyPr wrap="square" lIns="91440" tIns="45720" rIns="91440" bIns="45720" numCol="1" compatLnSpc="1">
            <a:prstTxWarp prst="textNoShape">
              <a:avLst/>
            </a:prstTxWarp>
          </a:bodyPr>
          <a:lstStyle/>
          <a:p>
            <a:pPr>
              <a:defRPr/>
            </a:pPr>
            <a:r>
              <a:rPr lang="en-US" dirty="0"/>
              <a:t>Voice Shopping with Alexa</a:t>
            </a:r>
            <a:endParaRPr dirty="0">
              <a:ln>
                <a:noFill/>
              </a:ln>
              <a:effectLst/>
            </a:endParaRPr>
          </a:p>
        </p:txBody>
      </p:sp>
      <p:pic>
        <p:nvPicPr>
          <p:cNvPr id="2" name="mCjvV3iFsuw"/>
          <p:cNvPicPr>
            <a:picLocks noRot="1" noChangeAspect="1"/>
          </p:cNvPicPr>
          <p:nvPr>
            <a:videoFile r:link="rId1"/>
          </p:nvPr>
        </p:nvPicPr>
        <p:blipFill>
          <a:blip r:embed="rId4"/>
          <a:stretch>
            <a:fillRect/>
          </a:stretch>
        </p:blipFill>
        <p:spPr>
          <a:xfrm>
            <a:off x="225551" y="1143000"/>
            <a:ext cx="8791576" cy="4945263"/>
          </a:xfrm>
          <a:prstGeom prst="rect">
            <a:avLst/>
          </a:prstGeom>
        </p:spPr>
      </p:pic>
    </p:spTree>
    <p:extLst>
      <p:ext uri="{BB962C8B-B14F-4D97-AF65-F5344CB8AC3E}">
        <p14:creationId xmlns:p14="http://schemas.microsoft.com/office/powerpoint/2010/main" val="3447695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81</a:t>
            </a:fld>
            <a:endParaRPr lang="en-US" dirty="0"/>
          </a:p>
        </p:txBody>
      </p:sp>
      <p:sp>
        <p:nvSpPr>
          <p:cNvPr id="16389" name="Rectangle 5"/>
          <p:cNvSpPr>
            <a:spLocks noGrp="1"/>
          </p:cNvSpPr>
          <p:nvPr>
            <p:ph type="title" idx="4294967295"/>
          </p:nvPr>
        </p:nvSpPr>
        <p:spPr bwMode="auto">
          <a:xfrm>
            <a:off x="228600" y="55256"/>
            <a:ext cx="8305800" cy="725793"/>
          </a:xfrm>
          <a:ln w="9525"/>
        </p:spPr>
        <p:txBody>
          <a:bodyPr wrap="square" lIns="91440" tIns="45720" rIns="91440" bIns="45720" numCol="1" compatLnSpc="1">
            <a:prstTxWarp prst="textNoShape">
              <a:avLst/>
            </a:prstTxWarp>
          </a:bodyPr>
          <a:lstStyle/>
          <a:p>
            <a:pPr>
              <a:defRPr/>
            </a:pPr>
            <a:r>
              <a:rPr lang="en-US" dirty="0"/>
              <a:t>Potential Problems</a:t>
            </a:r>
            <a:endParaRPr dirty="0">
              <a:ln>
                <a:noFill/>
              </a:ln>
              <a:effectLst/>
            </a:endParaRPr>
          </a:p>
        </p:txBody>
      </p:sp>
      <p:pic>
        <p:nvPicPr>
          <p:cNvPr id="2" name="IQrv5GbOKhc"/>
          <p:cNvPicPr>
            <a:picLocks noRot="1" noChangeAspect="1"/>
          </p:cNvPicPr>
          <p:nvPr>
            <a:videoFile r:link="rId1"/>
          </p:nvPr>
        </p:nvPicPr>
        <p:blipFill>
          <a:blip r:embed="rId4"/>
          <a:stretch>
            <a:fillRect/>
          </a:stretch>
        </p:blipFill>
        <p:spPr>
          <a:xfrm>
            <a:off x="76200" y="1052512"/>
            <a:ext cx="8966200" cy="5043488"/>
          </a:xfrm>
          <a:prstGeom prst="rect">
            <a:avLst/>
          </a:prstGeom>
        </p:spPr>
      </p:pic>
    </p:spTree>
    <p:extLst>
      <p:ext uri="{BB962C8B-B14F-4D97-AF65-F5344CB8AC3E}">
        <p14:creationId xmlns:p14="http://schemas.microsoft.com/office/powerpoint/2010/main" val="35804060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82</a:t>
            </a:fld>
            <a:endParaRPr lang="en-US" dirty="0"/>
          </a:p>
        </p:txBody>
      </p:sp>
      <p:sp>
        <p:nvSpPr>
          <p:cNvPr id="16389" name="Rectangle 5"/>
          <p:cNvSpPr>
            <a:spLocks noGrp="1"/>
          </p:cNvSpPr>
          <p:nvPr>
            <p:ph type="title" idx="4294967295"/>
          </p:nvPr>
        </p:nvSpPr>
        <p:spPr bwMode="auto">
          <a:xfrm>
            <a:off x="228599" y="228600"/>
            <a:ext cx="8305800" cy="725793"/>
          </a:xfrm>
          <a:ln w="9525"/>
        </p:spPr>
        <p:txBody>
          <a:bodyPr wrap="square" lIns="91440" tIns="45720" rIns="91440" bIns="45720" numCol="1" compatLnSpc="1">
            <a:prstTxWarp prst="textNoShape">
              <a:avLst/>
            </a:prstTxWarp>
          </a:bodyPr>
          <a:lstStyle/>
          <a:p>
            <a:pPr>
              <a:defRPr/>
            </a:pPr>
            <a:r>
              <a:rPr lang="en-US" dirty="0"/>
              <a:t>Business Value of Chatbots</a:t>
            </a:r>
            <a:endParaRPr dirty="0">
              <a:ln>
                <a:noFill/>
              </a:ln>
              <a:effectLst/>
            </a:endParaRPr>
          </a:p>
        </p:txBody>
      </p:sp>
    </p:spTree>
    <p:extLst>
      <p:ext uri="{BB962C8B-B14F-4D97-AF65-F5344CB8AC3E}">
        <p14:creationId xmlns:p14="http://schemas.microsoft.com/office/powerpoint/2010/main" val="39492620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38100" y="1143000"/>
            <a:ext cx="9182100" cy="5638800"/>
          </a:xfrm>
        </p:spPr>
        <p:txBody>
          <a:bodyPr/>
          <a:lstStyle/>
          <a:p>
            <a:pPr>
              <a:lnSpc>
                <a:spcPct val="140000"/>
              </a:lnSpc>
            </a:pPr>
            <a:r>
              <a:rPr lang="en-US" sz="2400" dirty="0">
                <a:solidFill>
                  <a:srgbClr val="000099"/>
                </a:solidFill>
              </a:rPr>
              <a:t>1-800 Flowers Leverages a Chatbot to improve customer experience</a:t>
            </a:r>
          </a:p>
          <a:p>
            <a:pPr lvl="1">
              <a:lnSpc>
                <a:spcPct val="140000"/>
              </a:lnSpc>
            </a:pPr>
            <a:r>
              <a:rPr lang="en-US" sz="2000" dirty="0"/>
              <a:t>1-800-FLOWERS made ordering the perfect floral arrangement even easier by creating a Facebook Messenger chatbot to help customers order flowers. </a:t>
            </a:r>
          </a:p>
          <a:p>
            <a:pPr lvl="1">
              <a:lnSpc>
                <a:spcPct val="140000"/>
              </a:lnSpc>
            </a:pPr>
            <a:r>
              <a:rPr lang="en-US" sz="2000" dirty="0"/>
              <a:t>The bot is trained to pick up on conversational cues to suggest arrangements</a:t>
            </a:r>
          </a:p>
          <a:p>
            <a:pPr lvl="2">
              <a:lnSpc>
                <a:spcPct val="140000"/>
              </a:lnSpc>
            </a:pPr>
            <a:r>
              <a:rPr lang="en-US" sz="1600" dirty="0"/>
              <a:t>if a customer mentions they need something quickly, the bot can briskly suggest the perfect flowers to win someone over. </a:t>
            </a:r>
          </a:p>
          <a:p>
            <a:pPr lvl="2">
              <a:lnSpc>
                <a:spcPct val="140000"/>
              </a:lnSpc>
            </a:pPr>
            <a:r>
              <a:rPr lang="en-US" sz="1600" dirty="0"/>
              <a:t>The bot shows pictures of each arrangement and makes it easy for customers to create their own message and set up the delivery</a:t>
            </a:r>
            <a:endParaRPr lang="en-US" sz="1200" u="sng" dirty="0">
              <a:solidFill>
                <a:srgbClr val="FF0000"/>
              </a:solidFill>
            </a:endParaRPr>
          </a:p>
        </p:txBody>
      </p:sp>
    </p:spTree>
    <p:extLst>
      <p:ext uri="{BB962C8B-B14F-4D97-AF65-F5344CB8AC3E}">
        <p14:creationId xmlns:p14="http://schemas.microsoft.com/office/powerpoint/2010/main" val="45016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76200" y="762000"/>
            <a:ext cx="9334500" cy="6019800"/>
          </a:xfrm>
        </p:spPr>
        <p:txBody>
          <a:bodyPr/>
          <a:lstStyle/>
          <a:p>
            <a:pPr>
              <a:lnSpc>
                <a:spcPct val="140000"/>
              </a:lnSpc>
            </a:pPr>
            <a:r>
              <a:rPr lang="en-US" sz="2400" dirty="0">
                <a:solidFill>
                  <a:srgbClr val="000099"/>
                </a:solidFill>
              </a:rPr>
              <a:t>Retailer </a:t>
            </a:r>
            <a:r>
              <a:rPr lang="en-US" sz="2400" u="sng" dirty="0">
                <a:solidFill>
                  <a:srgbClr val="000099"/>
                </a:solidFill>
              </a:rPr>
              <a:t>North Face </a:t>
            </a:r>
            <a:r>
              <a:rPr lang="en-US" sz="2400" dirty="0">
                <a:solidFill>
                  <a:srgbClr val="000099"/>
                </a:solidFill>
              </a:rPr>
              <a:t>Uses Watson to Create a Personalized Shopping Experience</a:t>
            </a:r>
          </a:p>
          <a:p>
            <a:pPr lvl="1">
              <a:lnSpc>
                <a:spcPct val="140000"/>
              </a:lnSpc>
            </a:pPr>
            <a:r>
              <a:rPr lang="en-US" sz="2200" dirty="0"/>
              <a:t>North Face uses IBM’s AI supercomputer Watson to create a personalized online shopping experience. </a:t>
            </a:r>
          </a:p>
          <a:p>
            <a:pPr lvl="1">
              <a:lnSpc>
                <a:spcPct val="140000"/>
              </a:lnSpc>
            </a:pPr>
            <a:r>
              <a:rPr lang="en-US" sz="2200" dirty="0"/>
              <a:t>The site helps customers refine product selections based on their answers to a series of questions. </a:t>
            </a:r>
          </a:p>
          <a:p>
            <a:pPr lvl="1">
              <a:lnSpc>
                <a:spcPct val="140000"/>
              </a:lnSpc>
            </a:pPr>
            <a:r>
              <a:rPr lang="en-US" sz="2200" dirty="0"/>
              <a:t>If a customer says they like to hike in the winter, the program would ask questions about their location and preferences to recommend a jacket that will keep them warm and work with their preferred activities. </a:t>
            </a:r>
          </a:p>
          <a:p>
            <a:pPr lvl="1">
              <a:lnSpc>
                <a:spcPct val="140000"/>
              </a:lnSpc>
            </a:pPr>
            <a:r>
              <a:rPr lang="en-US" sz="2200" dirty="0"/>
              <a:t>Instead of sorting through hundreds of products to find the right one, the bot makes the choice much easier.</a:t>
            </a:r>
            <a:endParaRPr lang="en-US" sz="2200" u="sng" dirty="0">
              <a:solidFill>
                <a:srgbClr val="FF0000"/>
              </a:solidFill>
            </a:endParaRPr>
          </a:p>
        </p:txBody>
      </p:sp>
    </p:spTree>
    <p:extLst>
      <p:ext uri="{BB962C8B-B14F-4D97-AF65-F5344CB8AC3E}">
        <p14:creationId xmlns:p14="http://schemas.microsoft.com/office/powerpoint/2010/main" val="353272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76200" y="762000"/>
            <a:ext cx="9334500" cy="6019800"/>
          </a:xfrm>
        </p:spPr>
        <p:txBody>
          <a:bodyPr/>
          <a:lstStyle/>
          <a:p>
            <a:pPr>
              <a:lnSpc>
                <a:spcPct val="140000"/>
              </a:lnSpc>
            </a:pPr>
            <a:r>
              <a:rPr lang="en-US" sz="2400" dirty="0">
                <a:solidFill>
                  <a:srgbClr val="000099"/>
                </a:solidFill>
              </a:rPr>
              <a:t>Dixons Carphone Recommends Insurance Through A Chatbot</a:t>
            </a:r>
          </a:p>
          <a:p>
            <a:pPr lvl="1">
              <a:lnSpc>
                <a:spcPct val="140000"/>
              </a:lnSpc>
            </a:pPr>
            <a:r>
              <a:rPr lang="en-US" sz="2200" dirty="0"/>
              <a:t>UK-based Dixons Carphone uses artificial intelligence in the form of a bot named Cami to connect online and in-store shopping experiences. </a:t>
            </a:r>
          </a:p>
          <a:p>
            <a:pPr lvl="1">
              <a:lnSpc>
                <a:spcPct val="140000"/>
              </a:lnSpc>
            </a:pPr>
            <a:r>
              <a:rPr lang="en-US" sz="2200" dirty="0"/>
              <a:t>Cami is a product expert who can recommend items, give advice, and anticipate customer’s needs and future purchases. </a:t>
            </a:r>
          </a:p>
          <a:p>
            <a:pPr lvl="1">
              <a:lnSpc>
                <a:spcPct val="140000"/>
              </a:lnSpc>
            </a:pPr>
            <a:r>
              <a:rPr lang="en-US" sz="2200" dirty="0"/>
              <a:t>If someone buys a new mobile device, Cami can automatically recommend cases or insurance. </a:t>
            </a:r>
          </a:p>
          <a:p>
            <a:pPr lvl="1">
              <a:lnSpc>
                <a:spcPct val="140000"/>
              </a:lnSpc>
            </a:pPr>
            <a:r>
              <a:rPr lang="en-US" sz="2200" dirty="0"/>
              <a:t>Cami can also easily check inventory, so in-store associates can stay with the customers. </a:t>
            </a:r>
          </a:p>
          <a:p>
            <a:pPr lvl="1">
              <a:lnSpc>
                <a:spcPct val="140000"/>
              </a:lnSpc>
            </a:pPr>
            <a:r>
              <a:rPr lang="en-US" sz="2200" dirty="0"/>
              <a:t>Employees can spend more time interacting with customers in the front of the store instead of sorting through inventory in the back of the store.</a:t>
            </a:r>
            <a:endParaRPr lang="en-US" sz="2200" u="sng" dirty="0">
              <a:solidFill>
                <a:srgbClr val="FF0000"/>
              </a:solidFill>
            </a:endParaRPr>
          </a:p>
        </p:txBody>
      </p:sp>
    </p:spTree>
    <p:extLst>
      <p:ext uri="{BB962C8B-B14F-4D97-AF65-F5344CB8AC3E}">
        <p14:creationId xmlns:p14="http://schemas.microsoft.com/office/powerpoint/2010/main" val="171005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685800"/>
          </a:xfrm>
        </p:spPr>
        <p:txBody>
          <a:bodyPr/>
          <a:lstStyle/>
          <a:p>
            <a:r>
              <a:rPr lang="en-US" sz="3600" dirty="0"/>
              <a:t>Recent Examples and Implementations</a:t>
            </a:r>
          </a:p>
        </p:txBody>
      </p:sp>
      <p:sp>
        <p:nvSpPr>
          <p:cNvPr id="3" name="Content Placeholder 2"/>
          <p:cNvSpPr>
            <a:spLocks noGrp="1"/>
          </p:cNvSpPr>
          <p:nvPr>
            <p:ph idx="1"/>
          </p:nvPr>
        </p:nvSpPr>
        <p:spPr>
          <a:xfrm>
            <a:off x="152400" y="1371600"/>
            <a:ext cx="8534400" cy="5410200"/>
          </a:xfrm>
        </p:spPr>
        <p:txBody>
          <a:bodyPr/>
          <a:lstStyle/>
          <a:p>
            <a:pPr>
              <a:lnSpc>
                <a:spcPct val="140000"/>
              </a:lnSpc>
            </a:pPr>
            <a:r>
              <a:rPr lang="en-US" sz="2400" dirty="0">
                <a:solidFill>
                  <a:srgbClr val="000099"/>
                </a:solidFill>
              </a:rPr>
              <a:t>Customers Buy Domino’s Pizza Through Facebook Messenger</a:t>
            </a:r>
          </a:p>
          <a:p>
            <a:pPr lvl="1">
              <a:lnSpc>
                <a:spcPct val="140000"/>
              </a:lnSpc>
            </a:pPr>
            <a:r>
              <a:rPr lang="en-US" sz="2200" dirty="0">
                <a:solidFill>
                  <a:srgbClr val="C00000"/>
                </a:solidFill>
              </a:rPr>
              <a:t>It’s never been easier to order a pizza, thanks to AI. </a:t>
            </a:r>
          </a:p>
          <a:p>
            <a:pPr lvl="1">
              <a:lnSpc>
                <a:spcPct val="140000"/>
              </a:lnSpc>
            </a:pPr>
            <a:r>
              <a:rPr lang="en-US" sz="2200" dirty="0">
                <a:solidFill>
                  <a:srgbClr val="C00000"/>
                </a:solidFill>
              </a:rPr>
              <a:t>Domino’s uses a Facebook Messenger chatbot named Dom that allows customers to place an order simply by sending a message that says “pizza”. </a:t>
            </a:r>
          </a:p>
          <a:p>
            <a:pPr lvl="1">
              <a:lnSpc>
                <a:spcPct val="140000"/>
              </a:lnSpc>
            </a:pPr>
            <a:r>
              <a:rPr lang="en-US" sz="2200" dirty="0">
                <a:solidFill>
                  <a:srgbClr val="C00000"/>
                </a:solidFill>
              </a:rPr>
              <a:t>The bot gets the details and the order is completed faster than a customer could call the store or drive to place an order.</a:t>
            </a:r>
          </a:p>
        </p:txBody>
      </p:sp>
    </p:spTree>
    <p:extLst>
      <p:ext uri="{BB962C8B-B14F-4D97-AF65-F5344CB8AC3E}">
        <p14:creationId xmlns:p14="http://schemas.microsoft.com/office/powerpoint/2010/main" val="36345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66800" y="2667000"/>
            <a:ext cx="7772400" cy="1143000"/>
          </a:xfrm>
        </p:spPr>
        <p:txBody>
          <a:bodyPr/>
          <a:lstStyle/>
          <a:p>
            <a:pPr eaLnBrk="1" hangingPunct="1"/>
            <a:r>
              <a:rPr lang="en-US" altLang="en-US" dirty="0"/>
              <a:t>	</a:t>
            </a:r>
          </a:p>
        </p:txBody>
      </p:sp>
      <p:sp>
        <p:nvSpPr>
          <p:cNvPr id="5123" name="Rectangle 3"/>
          <p:cNvSpPr>
            <a:spLocks noGrp="1" noChangeArrowheads="1"/>
          </p:cNvSpPr>
          <p:nvPr>
            <p:ph type="subTitle" idx="1"/>
          </p:nvPr>
        </p:nvSpPr>
        <p:spPr>
          <a:xfrm>
            <a:off x="152400" y="3581400"/>
            <a:ext cx="8991600" cy="1409700"/>
          </a:xfrm>
          <a:extLst>
            <a:ext uri="{91240B29-F687-4F45-9708-019B960494DF}">
              <a14:hiddenLine xmlns:a14="http://schemas.microsoft.com/office/drawing/2010/main" w="0">
                <a:solidFill>
                  <a:srgbClr val="000000"/>
                </a:solidFill>
                <a:miter lim="800000"/>
                <a:headEnd/>
                <a:tailEnd/>
              </a14:hiddenLine>
            </a:ext>
          </a:extLst>
        </p:spPr>
        <p:txBody>
          <a:bodyPr/>
          <a:lstStyle/>
          <a:p>
            <a:pPr eaLnBrk="1" hangingPunct="1">
              <a:spcBef>
                <a:spcPts val="1200"/>
              </a:spcBef>
            </a:pPr>
            <a:r>
              <a:rPr lang="en-US" altLang="en-US" sz="3600" dirty="0">
                <a:solidFill>
                  <a:srgbClr val="FF0000"/>
                </a:solidFill>
              </a:rPr>
              <a:t>Disruptions Through Autonomous Vehicles</a:t>
            </a:r>
          </a:p>
          <a:p>
            <a:pPr eaLnBrk="1" hangingPunct="1">
              <a:spcBef>
                <a:spcPts val="1200"/>
              </a:spcBef>
            </a:pPr>
            <a:endParaRPr lang="en-US" altLang="en-US" sz="700" dirty="0"/>
          </a:p>
          <a:p>
            <a:pPr eaLnBrk="1" hangingPunct="1">
              <a:spcBef>
                <a:spcPts val="1200"/>
              </a:spcBef>
            </a:pPr>
            <a:endParaRPr lang="en-US" altLang="en-US" sz="100" dirty="0"/>
          </a:p>
          <a:p>
            <a:pPr eaLnBrk="1" hangingPunct="1">
              <a:spcBef>
                <a:spcPts val="1200"/>
              </a:spcBef>
            </a:pPr>
            <a:endParaRPr lang="en-US" altLang="en-US" sz="900" dirty="0"/>
          </a:p>
          <a:p>
            <a:pPr eaLnBrk="1" hangingPunct="1">
              <a:spcBef>
                <a:spcPts val="1200"/>
              </a:spcBef>
            </a:pPr>
            <a:r>
              <a:rPr lang="en-US" altLang="en-US" dirty="0"/>
              <a:t>Professor Subodha Kumar</a:t>
            </a:r>
          </a:p>
          <a:p>
            <a:pPr eaLnBrk="1" hangingPunct="1">
              <a:spcBef>
                <a:spcPts val="1200"/>
              </a:spcBef>
            </a:pPr>
            <a:endParaRPr lang="en-US" altLang="en-US" dirty="0"/>
          </a:p>
        </p:txBody>
      </p:sp>
      <p:pic>
        <p:nvPicPr>
          <p:cNvPr id="2054" name="Picture 6" descr="Image result for fox schoo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86991"/>
            <a:ext cx="2170176" cy="21701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4876800"/>
            <a:ext cx="1600200" cy="160020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88</a:t>
            </a:fld>
            <a:endParaRPr lang="en-US" dirty="0"/>
          </a:p>
        </p:txBody>
      </p:sp>
      <p:sp>
        <p:nvSpPr>
          <p:cNvPr id="16389" name="Rectangle 5"/>
          <p:cNvSpPr>
            <a:spLocks noGrp="1"/>
          </p:cNvSpPr>
          <p:nvPr>
            <p:ph type="title" idx="4294967295"/>
          </p:nvPr>
        </p:nvSpPr>
        <p:spPr bwMode="auto">
          <a:xfrm>
            <a:off x="304800" y="-2286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Uber Launch (September 2016)</a:t>
            </a:r>
            <a:endParaRPr sz="4000" dirty="0">
              <a:ln>
                <a:noFill/>
              </a:ln>
              <a:effectLst/>
            </a:endParaRPr>
          </a:p>
        </p:txBody>
      </p:sp>
      <p:pic>
        <p:nvPicPr>
          <p:cNvPr id="2" name="18DHLHB4idI"/>
          <p:cNvPicPr>
            <a:picLocks noRot="1" noChangeAspect="1"/>
          </p:cNvPicPr>
          <p:nvPr>
            <a:videoFile r:link="rId1"/>
          </p:nvPr>
        </p:nvPicPr>
        <p:blipFill>
          <a:blip r:embed="rId4"/>
          <a:stretch>
            <a:fillRect/>
          </a:stretch>
        </p:blipFill>
        <p:spPr>
          <a:xfrm>
            <a:off x="76200" y="900112"/>
            <a:ext cx="8966200" cy="5043488"/>
          </a:xfrm>
          <a:prstGeom prst="rect">
            <a:avLst/>
          </a:prstGeom>
        </p:spPr>
      </p:pic>
    </p:spTree>
    <p:extLst>
      <p:ext uri="{BB962C8B-B14F-4D97-AF65-F5344CB8AC3E}">
        <p14:creationId xmlns:p14="http://schemas.microsoft.com/office/powerpoint/2010/main" val="2044300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89</a:t>
            </a:fld>
            <a:endParaRPr lang="en-US" dirty="0"/>
          </a:p>
        </p:txBody>
      </p:sp>
      <p:sp>
        <p:nvSpPr>
          <p:cNvPr id="16389" name="Rectangle 5"/>
          <p:cNvSpPr>
            <a:spLocks noGrp="1"/>
          </p:cNvSpPr>
          <p:nvPr>
            <p:ph type="title" idx="4294967295"/>
          </p:nvPr>
        </p:nvSpPr>
        <p:spPr bwMode="auto">
          <a:xfrm>
            <a:off x="304800" y="-2286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Arizona Accident (March 2018)</a:t>
            </a:r>
            <a:endParaRPr sz="4000" dirty="0">
              <a:ln>
                <a:noFill/>
              </a:ln>
              <a:effectLst/>
            </a:endParaRPr>
          </a:p>
        </p:txBody>
      </p:sp>
      <p:pic>
        <p:nvPicPr>
          <p:cNvPr id="5" name="eYUNEgn5KVQ"/>
          <p:cNvPicPr>
            <a:picLocks noRot="1" noChangeAspect="1"/>
          </p:cNvPicPr>
          <p:nvPr>
            <a:videoFile r:link="rId1"/>
          </p:nvPr>
        </p:nvPicPr>
        <p:blipFill>
          <a:blip r:embed="rId4"/>
          <a:stretch>
            <a:fillRect/>
          </a:stretch>
        </p:blipFill>
        <p:spPr>
          <a:xfrm>
            <a:off x="228600" y="1143000"/>
            <a:ext cx="8737600" cy="4914900"/>
          </a:xfrm>
          <a:prstGeom prst="rect">
            <a:avLst/>
          </a:prstGeom>
        </p:spPr>
      </p:pic>
    </p:spTree>
    <p:extLst>
      <p:ext uri="{BB962C8B-B14F-4D97-AF65-F5344CB8AC3E}">
        <p14:creationId xmlns:p14="http://schemas.microsoft.com/office/powerpoint/2010/main" val="274578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857250"/>
            <a:ext cx="5664708" cy="51435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ounded Rectangle 9">
            <a:extLst>
              <a:ext uri="{FF2B5EF4-FFF2-40B4-BE49-F238E27FC236}">
                <a16:creationId xmlns:a16="http://schemas.microsoft.com/office/drawing/2014/main"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1220725"/>
            <a:ext cx="4938074" cy="430439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35A05B0-C6B8-41AD-96EC-81E98231D471}"/>
              </a:ext>
            </a:extLst>
          </p:cNvPr>
          <p:cNvPicPr>
            <a:picLocks noChangeAspect="1"/>
          </p:cNvPicPr>
          <p:nvPr/>
        </p:nvPicPr>
        <p:blipFill>
          <a:blip r:embed="rId2"/>
          <a:stretch>
            <a:fillRect/>
          </a:stretch>
        </p:blipFill>
        <p:spPr>
          <a:xfrm>
            <a:off x="4206240" y="2034434"/>
            <a:ext cx="4211126" cy="2674218"/>
          </a:xfrm>
          <a:prstGeom prst="rect">
            <a:avLst/>
          </a:prstGeom>
          <a:effectLst/>
        </p:spPr>
      </p:pic>
      <p:sp>
        <p:nvSpPr>
          <p:cNvPr id="2" name="Title 1">
            <a:extLst>
              <a:ext uri="{FF2B5EF4-FFF2-40B4-BE49-F238E27FC236}">
                <a16:creationId xmlns:a16="http://schemas.microsoft.com/office/drawing/2014/main" id="{54ADB9A4-6371-4F25-8624-8CBB2F65779E}"/>
              </a:ext>
            </a:extLst>
          </p:cNvPr>
          <p:cNvSpPr>
            <a:spLocks noGrp="1"/>
          </p:cNvSpPr>
          <p:nvPr>
            <p:ph type="title"/>
          </p:nvPr>
        </p:nvSpPr>
        <p:spPr>
          <a:xfrm>
            <a:off x="486697" y="1329200"/>
            <a:ext cx="2629121" cy="1216741"/>
          </a:xfrm>
        </p:spPr>
        <p:txBody>
          <a:bodyPr>
            <a:normAutofit/>
          </a:bodyPr>
          <a:lstStyle/>
          <a:p>
            <a:r>
              <a:rPr lang="en-US" dirty="0"/>
              <a:t>Constructs of A Blockchain?</a:t>
            </a:r>
          </a:p>
        </p:txBody>
      </p:sp>
      <p:sp>
        <p:nvSpPr>
          <p:cNvPr id="3" name="Content Placeholder 2">
            <a:extLst>
              <a:ext uri="{FF2B5EF4-FFF2-40B4-BE49-F238E27FC236}">
                <a16:creationId xmlns:a16="http://schemas.microsoft.com/office/drawing/2014/main" id="{C068E1C9-0E21-4256-8D21-BC195768E308}"/>
              </a:ext>
            </a:extLst>
          </p:cNvPr>
          <p:cNvSpPr>
            <a:spLocks noGrp="1"/>
          </p:cNvSpPr>
          <p:nvPr>
            <p:ph idx="1"/>
          </p:nvPr>
        </p:nvSpPr>
        <p:spPr>
          <a:xfrm>
            <a:off x="486698" y="2686051"/>
            <a:ext cx="2629121" cy="2839064"/>
          </a:xfrm>
        </p:spPr>
        <p:txBody>
          <a:bodyPr>
            <a:normAutofit/>
          </a:bodyPr>
          <a:lstStyle/>
          <a:p>
            <a:pPr marL="0" indent="0">
              <a:buNone/>
            </a:pPr>
            <a:r>
              <a:rPr lang="en-US" sz="1500" dirty="0"/>
              <a:t>Each block has a</a:t>
            </a:r>
          </a:p>
          <a:p>
            <a:r>
              <a:rPr lang="en-US" sz="1500" dirty="0"/>
              <a:t>A </a:t>
            </a:r>
            <a:r>
              <a:rPr lang="en-US" sz="1500" i="1" dirty="0"/>
              <a:t>header </a:t>
            </a:r>
          </a:p>
          <a:p>
            <a:pPr lvl="1"/>
            <a:r>
              <a:rPr lang="en-US" sz="1500" dirty="0"/>
              <a:t>Contains data about the block</a:t>
            </a:r>
          </a:p>
          <a:p>
            <a:r>
              <a:rPr lang="en-US" sz="1500" dirty="0"/>
              <a:t>A digital fingerprint (aka “hash”) </a:t>
            </a:r>
          </a:p>
          <a:p>
            <a:pPr lvl="1"/>
            <a:r>
              <a:rPr lang="en-US" sz="1500" dirty="0"/>
              <a:t>Important for ordering and block validation.</a:t>
            </a:r>
          </a:p>
        </p:txBody>
      </p:sp>
      <p:pic>
        <p:nvPicPr>
          <p:cNvPr id="6" name="Picture 5">
            <a:extLst>
              <a:ext uri="{FF2B5EF4-FFF2-40B4-BE49-F238E27FC236}">
                <a16:creationId xmlns:a16="http://schemas.microsoft.com/office/drawing/2014/main" id="{9FA78136-CAB7-4E40-A8C0-0244DA864BFF}"/>
              </a:ext>
            </a:extLst>
          </p:cNvPr>
          <p:cNvPicPr>
            <a:picLocks noChangeAspect="1"/>
          </p:cNvPicPr>
          <p:nvPr/>
        </p:nvPicPr>
        <p:blipFill>
          <a:blip r:embed="rId3"/>
          <a:stretch>
            <a:fillRect/>
          </a:stretch>
        </p:blipFill>
        <p:spPr>
          <a:xfrm>
            <a:off x="133495" y="1197685"/>
            <a:ext cx="342930" cy="836749"/>
          </a:xfrm>
          <a:prstGeom prst="rect">
            <a:avLst/>
          </a:prstGeom>
        </p:spPr>
      </p:pic>
    </p:spTree>
    <p:extLst>
      <p:ext uri="{BB962C8B-B14F-4D97-AF65-F5344CB8AC3E}">
        <p14:creationId xmlns:p14="http://schemas.microsoft.com/office/powerpoint/2010/main" val="21559815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90</a:t>
            </a:fld>
            <a:endParaRPr lang="en-US" dirty="0"/>
          </a:p>
        </p:txBody>
      </p:sp>
      <p:sp>
        <p:nvSpPr>
          <p:cNvPr id="16389" name="Rectangle 5"/>
          <p:cNvSpPr>
            <a:spLocks noGrp="1"/>
          </p:cNvSpPr>
          <p:nvPr>
            <p:ph type="title" idx="4294967295"/>
          </p:nvPr>
        </p:nvSpPr>
        <p:spPr bwMode="auto">
          <a:xfrm>
            <a:off x="304800" y="-2286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Flying Taxi</a:t>
            </a:r>
            <a:endParaRPr sz="4000" dirty="0">
              <a:ln>
                <a:noFill/>
              </a:ln>
              <a:effectLst/>
            </a:endParaRPr>
          </a:p>
        </p:txBody>
      </p:sp>
      <p:pic>
        <p:nvPicPr>
          <p:cNvPr id="3" name="qArZGwtRINg"/>
          <p:cNvPicPr>
            <a:picLocks noRot="1" noChangeAspect="1"/>
          </p:cNvPicPr>
          <p:nvPr>
            <a:videoFile r:link="rId1"/>
          </p:nvPr>
        </p:nvPicPr>
        <p:blipFill>
          <a:blip r:embed="rId4"/>
          <a:stretch>
            <a:fillRect/>
          </a:stretch>
        </p:blipFill>
        <p:spPr>
          <a:xfrm>
            <a:off x="152400" y="1066800"/>
            <a:ext cx="8754533" cy="4924425"/>
          </a:xfrm>
          <a:prstGeom prst="rect">
            <a:avLst/>
          </a:prstGeom>
        </p:spPr>
      </p:pic>
    </p:spTree>
    <p:extLst>
      <p:ext uri="{BB962C8B-B14F-4D97-AF65-F5344CB8AC3E}">
        <p14:creationId xmlns:p14="http://schemas.microsoft.com/office/powerpoint/2010/main" val="5028398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91</a:t>
            </a:fld>
            <a:endParaRPr lang="en-US" dirty="0"/>
          </a:p>
        </p:txBody>
      </p:sp>
      <p:sp>
        <p:nvSpPr>
          <p:cNvPr id="16389" name="Rectangle 5"/>
          <p:cNvSpPr>
            <a:spLocks noGrp="1"/>
          </p:cNvSpPr>
          <p:nvPr>
            <p:ph type="title" idx="4294967295"/>
          </p:nvPr>
        </p:nvSpPr>
        <p:spPr bwMode="auto">
          <a:xfrm>
            <a:off x="304800" y="-762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Driverless Truck</a:t>
            </a:r>
            <a:endParaRPr sz="4000" dirty="0">
              <a:ln>
                <a:noFill/>
              </a:ln>
              <a:effectLst/>
            </a:endParaRPr>
          </a:p>
        </p:txBody>
      </p:sp>
      <p:pic>
        <p:nvPicPr>
          <p:cNvPr id="3" name="Qb0Kzb3haK8"/>
          <p:cNvPicPr>
            <a:picLocks noRot="1" noChangeAspect="1"/>
          </p:cNvPicPr>
          <p:nvPr>
            <a:videoFile r:link="rId1"/>
          </p:nvPr>
        </p:nvPicPr>
        <p:blipFill>
          <a:blip r:embed="rId4"/>
          <a:stretch>
            <a:fillRect/>
          </a:stretch>
        </p:blipFill>
        <p:spPr>
          <a:xfrm>
            <a:off x="76200" y="1052512"/>
            <a:ext cx="8966200" cy="5043488"/>
          </a:xfrm>
          <a:prstGeom prst="rect">
            <a:avLst/>
          </a:prstGeom>
        </p:spPr>
      </p:pic>
    </p:spTree>
    <p:extLst>
      <p:ext uri="{BB962C8B-B14F-4D97-AF65-F5344CB8AC3E}">
        <p14:creationId xmlns:p14="http://schemas.microsoft.com/office/powerpoint/2010/main" val="23873742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92</a:t>
            </a:fld>
            <a:endParaRPr lang="en-US" dirty="0"/>
          </a:p>
        </p:txBody>
      </p:sp>
      <p:sp>
        <p:nvSpPr>
          <p:cNvPr id="16389" name="Rectangle 5"/>
          <p:cNvSpPr>
            <a:spLocks noGrp="1"/>
          </p:cNvSpPr>
          <p:nvPr>
            <p:ph type="title" idx="4294967295"/>
          </p:nvPr>
        </p:nvSpPr>
        <p:spPr bwMode="auto">
          <a:xfrm>
            <a:off x="228600" y="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IOT and Autonomous Vehicles</a:t>
            </a:r>
            <a:endParaRPr sz="4000" dirty="0">
              <a:ln>
                <a:noFill/>
              </a:ln>
              <a:effectLst/>
            </a:endParaRPr>
          </a:p>
        </p:txBody>
      </p:sp>
      <p:sp>
        <p:nvSpPr>
          <p:cNvPr id="4" name="TextBox 3"/>
          <p:cNvSpPr txBox="1"/>
          <p:nvPr/>
        </p:nvSpPr>
        <p:spPr>
          <a:xfrm>
            <a:off x="381000" y="1752600"/>
            <a:ext cx="8915400" cy="1938992"/>
          </a:xfrm>
          <a:prstGeom prst="rect">
            <a:avLst/>
          </a:prstGeom>
          <a:noFill/>
        </p:spPr>
        <p:txBody>
          <a:bodyPr wrap="square" rtlCol="0">
            <a:spAutoFit/>
          </a:bodyPr>
          <a:lstStyle/>
          <a:p>
            <a:pPr marL="457200" indent="-457200">
              <a:lnSpc>
                <a:spcPct val="125000"/>
              </a:lnSpc>
              <a:buFont typeface="Arial" panose="020B0604020202020204" pitchFamily="34" charset="0"/>
              <a:buChar char="•"/>
            </a:pPr>
            <a:r>
              <a:rPr lang="en-US" sz="3200" dirty="0"/>
              <a:t>Impact on Supply Chain?</a:t>
            </a:r>
          </a:p>
          <a:p>
            <a:pPr marL="457200" indent="-457200">
              <a:lnSpc>
                <a:spcPct val="125000"/>
              </a:lnSpc>
              <a:buFont typeface="Arial" panose="020B0604020202020204" pitchFamily="34" charset="0"/>
              <a:buChar char="•"/>
            </a:pPr>
            <a:endParaRPr lang="en-US" sz="3200" u="sng" dirty="0">
              <a:solidFill>
                <a:srgbClr val="C00000"/>
              </a:solidFill>
            </a:endParaRPr>
          </a:p>
          <a:p>
            <a:pPr marL="457200" indent="-457200">
              <a:lnSpc>
                <a:spcPct val="125000"/>
              </a:lnSpc>
              <a:buFont typeface="Arial" panose="020B0604020202020204" pitchFamily="34" charset="0"/>
              <a:buChar char="•"/>
            </a:pPr>
            <a:endParaRPr lang="en-US" sz="3200" dirty="0">
              <a:solidFill>
                <a:srgbClr val="C00000"/>
              </a:solidFill>
            </a:endParaRPr>
          </a:p>
        </p:txBody>
      </p:sp>
    </p:spTree>
    <p:extLst>
      <p:ext uri="{BB962C8B-B14F-4D97-AF65-F5344CB8AC3E}">
        <p14:creationId xmlns:p14="http://schemas.microsoft.com/office/powerpoint/2010/main" val="13249724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93</a:t>
            </a:fld>
            <a:endParaRPr lang="en-US" dirty="0"/>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dirty="0">
                <a:ln>
                  <a:noFill/>
                </a:ln>
                <a:effectLst/>
              </a:rPr>
              <a:t>Electric and Autonomous Vehicles</a:t>
            </a:r>
            <a:endParaRPr dirty="0">
              <a:ln>
                <a:noFill/>
              </a:ln>
              <a:effectLst/>
            </a:endParaRPr>
          </a:p>
        </p:txBody>
      </p:sp>
      <p:sp>
        <p:nvSpPr>
          <p:cNvPr id="7" name="TextBox 6"/>
          <p:cNvSpPr txBox="1"/>
          <p:nvPr/>
        </p:nvSpPr>
        <p:spPr>
          <a:xfrm>
            <a:off x="152400" y="1600200"/>
            <a:ext cx="8915400" cy="3859518"/>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en-US" sz="3200" dirty="0"/>
              <a:t>What is the reason for slow growth of electric vehicles?</a:t>
            </a:r>
          </a:p>
          <a:p>
            <a:pPr lvl="1">
              <a:lnSpc>
                <a:spcPct val="120000"/>
              </a:lnSpc>
            </a:pPr>
            <a:endParaRPr lang="en-US" sz="2800" dirty="0">
              <a:solidFill>
                <a:srgbClr val="FF0000"/>
              </a:solidFill>
            </a:endParaRPr>
          </a:p>
          <a:p>
            <a:pPr marL="342900" indent="-342900">
              <a:lnSpc>
                <a:spcPct val="120000"/>
              </a:lnSpc>
              <a:buFont typeface="Arial" panose="020B0604020202020204" pitchFamily="34" charset="0"/>
              <a:buChar char="•"/>
            </a:pPr>
            <a:r>
              <a:rPr lang="en-US" sz="2800" dirty="0"/>
              <a:t>Involvement of new players for developing technologies</a:t>
            </a:r>
            <a:endParaRPr lang="en-US" sz="2800" i="1" dirty="0"/>
          </a:p>
          <a:p>
            <a:pPr marL="800100" lvl="1" indent="-342900">
              <a:lnSpc>
                <a:spcPct val="120000"/>
              </a:lnSpc>
              <a:buFont typeface="Arial" panose="020B0604020202020204" pitchFamily="34" charset="0"/>
              <a:buChar char="•"/>
            </a:pPr>
            <a:r>
              <a:rPr lang="en-US" sz="2800" dirty="0"/>
              <a:t>Will it make the traditional carmakers commodity?</a:t>
            </a:r>
          </a:p>
          <a:p>
            <a:pPr marL="800100" lvl="1" indent="-342900">
              <a:lnSpc>
                <a:spcPct val="120000"/>
              </a:lnSpc>
              <a:buFont typeface="Arial" panose="020B0604020202020204" pitchFamily="34" charset="0"/>
              <a:buChar char="•"/>
            </a:pPr>
            <a:r>
              <a:rPr lang="en-US" sz="2800" dirty="0">
                <a:solidFill>
                  <a:srgbClr val="FF0000"/>
                </a:solidFill>
              </a:rPr>
              <a:t>or will it stop traditional carmakers from being commodity?</a:t>
            </a:r>
          </a:p>
        </p:txBody>
      </p:sp>
    </p:spTree>
    <p:extLst>
      <p:ext uri="{BB962C8B-B14F-4D97-AF65-F5344CB8AC3E}">
        <p14:creationId xmlns:p14="http://schemas.microsoft.com/office/powerpoint/2010/main" val="186459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94</a:t>
            </a:fld>
            <a:endParaRPr lang="en-US" dirty="0"/>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Most Promising Features of Autonomous Vehicles</a:t>
            </a:r>
            <a:endParaRPr sz="4000" dirty="0">
              <a:ln>
                <a:noFill/>
              </a:ln>
              <a:effectLst/>
            </a:endParaRPr>
          </a:p>
        </p:txBody>
      </p:sp>
      <p:sp>
        <p:nvSpPr>
          <p:cNvPr id="7" name="TextBox 6"/>
          <p:cNvSpPr txBox="1"/>
          <p:nvPr/>
        </p:nvSpPr>
        <p:spPr>
          <a:xfrm>
            <a:off x="212103" y="1600200"/>
            <a:ext cx="8915400" cy="507831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600" dirty="0"/>
              <a:t>Single-lane Autopilot</a:t>
            </a:r>
          </a:p>
          <a:p>
            <a:pPr marL="457200" indent="-457200">
              <a:lnSpc>
                <a:spcPct val="150000"/>
              </a:lnSpc>
              <a:buFont typeface="Arial" panose="020B0604020202020204" pitchFamily="34" charset="0"/>
              <a:buChar char="•"/>
            </a:pPr>
            <a:r>
              <a:rPr lang="en-US" sz="3600" dirty="0"/>
              <a:t>Autonomous Breaking</a:t>
            </a:r>
          </a:p>
          <a:p>
            <a:pPr marL="457200" indent="-457200">
              <a:lnSpc>
                <a:spcPct val="150000"/>
              </a:lnSpc>
              <a:buFont typeface="Arial" panose="020B0604020202020204" pitchFamily="34" charset="0"/>
              <a:buChar char="•"/>
            </a:pPr>
            <a:r>
              <a:rPr lang="en-US" sz="3600" dirty="0"/>
              <a:t>Autoparking</a:t>
            </a:r>
          </a:p>
          <a:p>
            <a:pPr marL="457200" indent="-457200">
              <a:lnSpc>
                <a:spcPct val="150000"/>
              </a:lnSpc>
              <a:buFont typeface="Arial" panose="020B0604020202020204" pitchFamily="34" charset="0"/>
              <a:buChar char="•"/>
            </a:pPr>
            <a:r>
              <a:rPr lang="en-US" sz="3600" dirty="0"/>
              <a:t>…….</a:t>
            </a:r>
          </a:p>
          <a:p>
            <a:pPr marL="457200" indent="-457200">
              <a:lnSpc>
                <a:spcPct val="150000"/>
              </a:lnSpc>
              <a:buFont typeface="Arial" panose="020B0604020202020204" pitchFamily="34" charset="0"/>
              <a:buChar char="•"/>
            </a:pPr>
            <a:r>
              <a:rPr lang="en-US" sz="3600" dirty="0">
                <a:solidFill>
                  <a:srgbClr val="FF0000"/>
                </a:solidFill>
              </a:rPr>
              <a:t>Most of the carmakers are targeting 2020</a:t>
            </a:r>
          </a:p>
          <a:p>
            <a:pPr marL="914400" lvl="1" indent="-457200">
              <a:lnSpc>
                <a:spcPct val="150000"/>
              </a:lnSpc>
              <a:buFont typeface="Arial" panose="020B0604020202020204" pitchFamily="34" charset="0"/>
              <a:buChar char="•"/>
            </a:pPr>
            <a:r>
              <a:rPr lang="en-US" sz="3200" dirty="0"/>
              <a:t>Is it achievable?</a:t>
            </a:r>
          </a:p>
        </p:txBody>
      </p:sp>
    </p:spTree>
    <p:extLst>
      <p:ext uri="{BB962C8B-B14F-4D97-AF65-F5344CB8AC3E}">
        <p14:creationId xmlns:p14="http://schemas.microsoft.com/office/powerpoint/2010/main" val="35913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95</a:t>
            </a:fld>
            <a:endParaRPr lang="en-US" dirty="0"/>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Policy and Operational Issues</a:t>
            </a:r>
            <a:endParaRPr sz="4000" dirty="0">
              <a:ln>
                <a:noFill/>
              </a:ln>
              <a:effectLst/>
            </a:endParaRPr>
          </a:p>
        </p:txBody>
      </p:sp>
      <p:sp>
        <p:nvSpPr>
          <p:cNvPr id="7" name="TextBox 6"/>
          <p:cNvSpPr txBox="1"/>
          <p:nvPr/>
        </p:nvSpPr>
        <p:spPr>
          <a:xfrm>
            <a:off x="152400" y="1140426"/>
            <a:ext cx="8915400" cy="572464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t>Who is responsible?</a:t>
            </a:r>
          </a:p>
          <a:p>
            <a:pPr marL="457200" indent="-457200">
              <a:lnSpc>
                <a:spcPct val="150000"/>
              </a:lnSpc>
              <a:buFont typeface="Arial" panose="020B0604020202020204" pitchFamily="34" charset="0"/>
              <a:buChar char="•"/>
            </a:pPr>
            <a:r>
              <a:rPr lang="en-US" sz="2800" dirty="0"/>
              <a:t>Should all carmakers use same (or similar) operating systems</a:t>
            </a:r>
          </a:p>
          <a:p>
            <a:pPr marL="914400" lvl="1" indent="-457200">
              <a:lnSpc>
                <a:spcPct val="150000"/>
              </a:lnSpc>
              <a:buFont typeface="Arial" panose="020B0604020202020204" pitchFamily="34" charset="0"/>
              <a:buChar char="•"/>
            </a:pPr>
            <a:r>
              <a:rPr lang="en-US" dirty="0"/>
              <a:t>To make it easy to communicate</a:t>
            </a:r>
          </a:p>
          <a:p>
            <a:pPr marL="457200" indent="-457200">
              <a:lnSpc>
                <a:spcPct val="150000"/>
              </a:lnSpc>
              <a:buFont typeface="Arial" panose="020B0604020202020204" pitchFamily="34" charset="0"/>
              <a:buChar char="•"/>
            </a:pPr>
            <a:r>
              <a:rPr lang="en-US" sz="2800" dirty="0"/>
              <a:t>Is low cost of oil a challenge</a:t>
            </a:r>
          </a:p>
          <a:p>
            <a:pPr marL="914400" lvl="1" indent="-457200">
              <a:lnSpc>
                <a:spcPct val="150000"/>
              </a:lnSpc>
              <a:buFont typeface="Arial" panose="020B0604020202020204" pitchFamily="34" charset="0"/>
              <a:buChar char="•"/>
            </a:pPr>
            <a:r>
              <a:rPr lang="en-US" dirty="0"/>
              <a:t>Government regulations</a:t>
            </a:r>
          </a:p>
          <a:p>
            <a:pPr marL="457200" indent="-457200">
              <a:lnSpc>
                <a:spcPct val="150000"/>
              </a:lnSpc>
              <a:buFont typeface="Arial" panose="020B0604020202020204" pitchFamily="34" charset="0"/>
              <a:buChar char="•"/>
            </a:pPr>
            <a:r>
              <a:rPr lang="en-US" sz="2800" dirty="0"/>
              <a:t>Will car be like cellphones</a:t>
            </a:r>
          </a:p>
          <a:p>
            <a:pPr marL="457200" indent="-457200">
              <a:lnSpc>
                <a:spcPct val="150000"/>
              </a:lnSpc>
              <a:buFont typeface="Arial" panose="020B0604020202020204" pitchFamily="34" charset="0"/>
              <a:buChar char="•"/>
            </a:pPr>
            <a:r>
              <a:rPr lang="en-US" sz="2800" dirty="0"/>
              <a:t>What will be the role of ride-sharing players</a:t>
            </a:r>
          </a:p>
          <a:p>
            <a:pPr marL="914400" lvl="1" indent="-457200">
              <a:lnSpc>
                <a:spcPct val="150000"/>
              </a:lnSpc>
              <a:buFont typeface="Arial" panose="020B0604020202020204" pitchFamily="34" charset="0"/>
              <a:buChar char="•"/>
            </a:pPr>
            <a:r>
              <a:rPr lang="en-US" dirty="0"/>
              <a:t>Good or bad for carmakers?</a:t>
            </a:r>
          </a:p>
        </p:txBody>
      </p:sp>
    </p:spTree>
    <p:extLst>
      <p:ext uri="{BB962C8B-B14F-4D97-AF65-F5344CB8AC3E}">
        <p14:creationId xmlns:p14="http://schemas.microsoft.com/office/powerpoint/2010/main" val="272270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96</a:t>
            </a:fld>
            <a:endParaRPr lang="en-US" dirty="0"/>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Google Car</a:t>
            </a:r>
            <a:endParaRPr sz="4000" dirty="0">
              <a:ln>
                <a:noFill/>
              </a:ln>
              <a:effectLst/>
            </a:endParaRPr>
          </a:p>
        </p:txBody>
      </p:sp>
      <p:pic>
        <p:nvPicPr>
          <p:cNvPr id="2" name="_4eFJzf0Gws"/>
          <p:cNvPicPr>
            <a:picLocks noRot="1" noChangeAspect="1"/>
          </p:cNvPicPr>
          <p:nvPr>
            <a:videoFile r:link="rId1"/>
          </p:nvPr>
        </p:nvPicPr>
        <p:blipFill>
          <a:blip r:embed="rId4"/>
          <a:stretch>
            <a:fillRect/>
          </a:stretch>
        </p:blipFill>
        <p:spPr>
          <a:xfrm>
            <a:off x="304800" y="1313329"/>
            <a:ext cx="8525933" cy="4795838"/>
          </a:xfrm>
          <a:prstGeom prst="rect">
            <a:avLst/>
          </a:prstGeom>
        </p:spPr>
      </p:pic>
    </p:spTree>
    <p:extLst>
      <p:ext uri="{BB962C8B-B14F-4D97-AF65-F5344CB8AC3E}">
        <p14:creationId xmlns:p14="http://schemas.microsoft.com/office/powerpoint/2010/main" val="1411325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97</a:t>
            </a:fld>
            <a:endParaRPr lang="en-US" dirty="0"/>
          </a:p>
        </p:txBody>
      </p:sp>
      <p:sp>
        <p:nvSpPr>
          <p:cNvPr id="16389" name="Rectangle 5"/>
          <p:cNvSpPr>
            <a:spLocks noGrp="1"/>
          </p:cNvSpPr>
          <p:nvPr>
            <p:ph type="title" idx="4294967295"/>
          </p:nvPr>
        </p:nvSpPr>
        <p:spPr bwMode="auto">
          <a:xfrm>
            <a:off x="304800" y="152400"/>
            <a:ext cx="8305800" cy="1143000"/>
          </a:xfrm>
          <a:ln w="9525"/>
        </p:spPr>
        <p:txBody>
          <a:bodyPr wrap="square" lIns="91440" tIns="45720" rIns="91440" bIns="45720" numCol="1" compatLnSpc="1">
            <a:prstTxWarp prst="textNoShape">
              <a:avLst/>
            </a:prstTxWarp>
          </a:bodyPr>
          <a:lstStyle/>
          <a:p>
            <a:pPr>
              <a:defRPr/>
            </a:pPr>
            <a:r>
              <a:rPr lang="en-US" sz="4000" dirty="0">
                <a:ln>
                  <a:noFill/>
                </a:ln>
                <a:effectLst/>
              </a:rPr>
              <a:t>GM Car</a:t>
            </a:r>
            <a:endParaRPr sz="4000" dirty="0">
              <a:ln>
                <a:noFill/>
              </a:ln>
              <a:effectLst/>
            </a:endParaRPr>
          </a:p>
        </p:txBody>
      </p:sp>
      <p:pic>
        <p:nvPicPr>
          <p:cNvPr id="2" name="-l2_XMYbOxk"/>
          <p:cNvPicPr>
            <a:picLocks noRot="1" noChangeAspect="1"/>
          </p:cNvPicPr>
          <p:nvPr>
            <a:videoFile r:link="rId1"/>
          </p:nvPr>
        </p:nvPicPr>
        <p:blipFill>
          <a:blip r:embed="rId4"/>
          <a:stretch>
            <a:fillRect/>
          </a:stretch>
        </p:blipFill>
        <p:spPr>
          <a:xfrm>
            <a:off x="304800" y="1295400"/>
            <a:ext cx="8602133" cy="4838700"/>
          </a:xfrm>
          <a:prstGeom prst="rect">
            <a:avLst/>
          </a:prstGeom>
        </p:spPr>
      </p:pic>
    </p:spTree>
    <p:extLst>
      <p:ext uri="{BB962C8B-B14F-4D97-AF65-F5344CB8AC3E}">
        <p14:creationId xmlns:p14="http://schemas.microsoft.com/office/powerpoint/2010/main" val="15019725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98</a:t>
            </a:fld>
            <a:endParaRPr lang="en-US" dirty="0"/>
          </a:p>
        </p:txBody>
      </p:sp>
      <p:sp>
        <p:nvSpPr>
          <p:cNvPr id="16389" name="Rectangle 5"/>
          <p:cNvSpPr>
            <a:spLocks noGrp="1"/>
          </p:cNvSpPr>
          <p:nvPr>
            <p:ph type="title" idx="4294967295"/>
          </p:nvPr>
        </p:nvSpPr>
        <p:spPr bwMode="auto">
          <a:xfrm>
            <a:off x="-9144" y="0"/>
            <a:ext cx="9220200" cy="1143000"/>
          </a:xfrm>
          <a:ln w="9525"/>
        </p:spPr>
        <p:txBody>
          <a:bodyPr wrap="square" lIns="91440" tIns="45720" rIns="91440" bIns="45720" numCol="1" compatLnSpc="1">
            <a:prstTxWarp prst="textNoShape">
              <a:avLst/>
            </a:prstTxWarp>
          </a:bodyPr>
          <a:lstStyle/>
          <a:p>
            <a:pPr>
              <a:defRPr/>
            </a:pPr>
            <a:r>
              <a:rPr lang="en-US" dirty="0">
                <a:ln>
                  <a:noFill/>
                </a:ln>
                <a:solidFill>
                  <a:srgbClr val="FF0000"/>
                </a:solidFill>
                <a:effectLst/>
              </a:rPr>
              <a:t>Why don’t we trust driverless cars?</a:t>
            </a:r>
            <a:endParaRPr dirty="0">
              <a:ln>
                <a:noFill/>
              </a:ln>
              <a:solidFill>
                <a:srgbClr val="FF0000"/>
              </a:solidFill>
              <a:effectLst/>
            </a:endParaRPr>
          </a:p>
        </p:txBody>
      </p:sp>
      <p:sp>
        <p:nvSpPr>
          <p:cNvPr id="7" name="TextBox 6"/>
          <p:cNvSpPr txBox="1"/>
          <p:nvPr/>
        </p:nvSpPr>
        <p:spPr>
          <a:xfrm>
            <a:off x="228600" y="1143000"/>
            <a:ext cx="8915400" cy="4770537"/>
          </a:xfrm>
          <a:prstGeom prst="rect">
            <a:avLst/>
          </a:prstGeom>
          <a:noFill/>
        </p:spPr>
        <p:txBody>
          <a:bodyPr wrap="square" rtlCol="0">
            <a:spAutoFit/>
          </a:bodyPr>
          <a:lstStyle/>
          <a:p>
            <a:pPr marL="457200" indent="-457200">
              <a:buFont typeface="Arial" panose="020B0604020202020204" pitchFamily="34" charset="0"/>
              <a:buChar char="•"/>
            </a:pPr>
            <a:r>
              <a:rPr lang="en-US" sz="3200" dirty="0"/>
              <a:t>We trust algorithms from recommendation systems</a:t>
            </a:r>
          </a:p>
          <a:p>
            <a:pPr marL="800100" lvl="1" indent="-342900">
              <a:buFont typeface="Arial" panose="020B0604020202020204" pitchFamily="34" charset="0"/>
              <a:buChar char="•"/>
            </a:pPr>
            <a:r>
              <a:rPr lang="en-US" sz="2800" dirty="0"/>
              <a:t>Then, why not for cars?</a:t>
            </a:r>
          </a:p>
          <a:p>
            <a:pPr marL="800100"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3200" dirty="0"/>
              <a:t>We are less forgetful for mistakes of algorithms than those of human</a:t>
            </a:r>
          </a:p>
          <a:p>
            <a:pPr marL="800100" lvl="1" indent="-342900">
              <a:buFont typeface="Arial" panose="020B0604020202020204" pitchFamily="34" charset="0"/>
              <a:buChar char="•"/>
            </a:pPr>
            <a:endParaRPr lang="en-US" sz="2800" i="1" dirty="0">
              <a:solidFill>
                <a:srgbClr val="FF0000"/>
              </a:solidFill>
            </a:endParaRPr>
          </a:p>
          <a:p>
            <a:pPr marL="342900" indent="-342900">
              <a:buFont typeface="Arial" panose="020B0604020202020204" pitchFamily="34" charset="0"/>
              <a:buChar char="•"/>
            </a:pPr>
            <a:r>
              <a:rPr lang="en-US" sz="3200" dirty="0"/>
              <a:t>We trust algorithms more when we have some opportunity to tweak the results</a:t>
            </a:r>
          </a:p>
          <a:p>
            <a:pPr marL="800100" lvl="1" indent="-342900">
              <a:buFont typeface="Arial" panose="020B0604020202020204" pitchFamily="34" charset="0"/>
              <a:buChar char="•"/>
            </a:pPr>
            <a:r>
              <a:rPr lang="en-US" sz="2800" dirty="0"/>
              <a:t>Contrary to what players like Google are offering</a:t>
            </a:r>
          </a:p>
        </p:txBody>
      </p:sp>
    </p:spTree>
    <p:extLst>
      <p:ext uri="{BB962C8B-B14F-4D97-AF65-F5344CB8AC3E}">
        <p14:creationId xmlns:p14="http://schemas.microsoft.com/office/powerpoint/2010/main" val="122625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1"/>
          <p:cNvSpPr>
            <a:spLocks noGrp="1"/>
          </p:cNvSpPr>
          <p:nvPr>
            <p:ph type="sldNum" sz="quarter" idx="4294967295"/>
          </p:nvPr>
        </p:nvSpPr>
        <p:spPr>
          <a:xfrm>
            <a:off x="8410575" y="6181725"/>
            <a:ext cx="609600" cy="457200"/>
          </a:xfrm>
          <a:prstGeom prst="rect">
            <a:avLst/>
          </a:prstGeom>
        </p:spPr>
        <p:txBody>
          <a:bodyPr/>
          <a:lstStyle/>
          <a:p>
            <a:pPr>
              <a:defRPr/>
            </a:pPr>
            <a:fld id="{3580A4FD-D18A-4281-8303-403A2431009E}" type="slidenum">
              <a:rPr lang="en-US"/>
              <a:pPr>
                <a:defRPr/>
              </a:pPr>
              <a:t>99</a:t>
            </a:fld>
            <a:endParaRPr lang="en-US" dirty="0"/>
          </a:p>
        </p:txBody>
      </p:sp>
      <p:sp>
        <p:nvSpPr>
          <p:cNvPr id="16389" name="Rectangle 5"/>
          <p:cNvSpPr>
            <a:spLocks noGrp="1"/>
          </p:cNvSpPr>
          <p:nvPr>
            <p:ph type="title" idx="4294967295"/>
          </p:nvPr>
        </p:nvSpPr>
        <p:spPr bwMode="auto">
          <a:xfrm>
            <a:off x="-9144" y="0"/>
            <a:ext cx="9220200" cy="1143000"/>
          </a:xfrm>
          <a:ln w="9525"/>
        </p:spPr>
        <p:txBody>
          <a:bodyPr wrap="square" lIns="91440" tIns="45720" rIns="91440" bIns="45720" numCol="1" compatLnSpc="1">
            <a:prstTxWarp prst="textNoShape">
              <a:avLst/>
            </a:prstTxWarp>
          </a:bodyPr>
          <a:lstStyle/>
          <a:p>
            <a:pPr>
              <a:defRPr/>
            </a:pPr>
            <a:r>
              <a:rPr lang="en-US" dirty="0">
                <a:ln>
                  <a:noFill/>
                </a:ln>
                <a:solidFill>
                  <a:srgbClr val="FF0000"/>
                </a:solidFill>
                <a:effectLst/>
              </a:rPr>
              <a:t>Adoption?</a:t>
            </a:r>
            <a:endParaRPr dirty="0">
              <a:ln>
                <a:noFill/>
              </a:ln>
              <a:solidFill>
                <a:srgbClr val="FF0000"/>
              </a:solidFill>
              <a:effectLst/>
            </a:endParaRPr>
          </a:p>
        </p:txBody>
      </p:sp>
      <p:sp>
        <p:nvSpPr>
          <p:cNvPr id="7" name="TextBox 6"/>
          <p:cNvSpPr txBox="1"/>
          <p:nvPr/>
        </p:nvSpPr>
        <p:spPr>
          <a:xfrm>
            <a:off x="228600" y="1143000"/>
            <a:ext cx="8915400" cy="3724096"/>
          </a:xfrm>
          <a:prstGeom prst="rect">
            <a:avLst/>
          </a:prstGeom>
          <a:noFill/>
        </p:spPr>
        <p:txBody>
          <a:bodyPr wrap="square" rtlCol="0">
            <a:spAutoFit/>
          </a:bodyPr>
          <a:lstStyle/>
          <a:p>
            <a:pPr marL="800100" lvl="1"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a:t>A 2013 survey found that 57% of consumers worldwide would trust a driverless car, although only 46% would allow their children to ride in them.</a:t>
            </a:r>
          </a:p>
          <a:p>
            <a:pPr marL="800100" lvl="1" indent="-342900">
              <a:buFont typeface="Arial" panose="020B0604020202020204" pitchFamily="34" charset="0"/>
              <a:buChar char="•"/>
            </a:pPr>
            <a:r>
              <a:rPr lang="en-US" dirty="0">
                <a:solidFill>
                  <a:srgbClr val="0033CC"/>
                </a:solidFill>
              </a:rPr>
              <a:t>A 2012 survey found that 37% of vehicle owners would be willing to purchase  a  fully  automated car, but that figure dropped to 20% when respondents learned that the technology would cost an additional $3,000.</a:t>
            </a:r>
          </a:p>
          <a:p>
            <a:pPr marL="800100" lvl="1" indent="-342900">
              <a:buFont typeface="Arial" panose="020B0604020202020204" pitchFamily="34" charset="0"/>
              <a:buChar char="•"/>
            </a:pPr>
            <a:endParaRPr lang="en-US" sz="2800" dirty="0">
              <a:solidFill>
                <a:srgbClr val="FF0000"/>
              </a:solidFill>
            </a:endParaRPr>
          </a:p>
        </p:txBody>
      </p:sp>
    </p:spTree>
    <p:extLst>
      <p:ext uri="{BB962C8B-B14F-4D97-AF65-F5344CB8AC3E}">
        <p14:creationId xmlns:p14="http://schemas.microsoft.com/office/powerpoint/2010/main" val="2552571539"/>
      </p:ext>
    </p:extLst>
  </p:cSld>
  <p:clrMapOvr>
    <a:masterClrMapping/>
  </p:clrMapOvr>
</p:sld>
</file>

<file path=ppt/theme/theme1.xml><?xml version="1.0" encoding="utf-8"?>
<a:theme xmlns:a="http://schemas.openxmlformats.org/drawingml/2006/main" name="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nk Presentation">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8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27427</TotalTime>
  <Words>10370</Words>
  <Application>Microsoft Office PowerPoint</Application>
  <PresentationFormat>On-screen Show (4:3)</PresentationFormat>
  <Paragraphs>1098</Paragraphs>
  <Slides>160</Slides>
  <Notes>130</Notes>
  <HiddenSlides>0</HiddenSlides>
  <MMClips>20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160</vt:i4>
      </vt:variant>
    </vt:vector>
  </HeadingPairs>
  <TitlesOfParts>
    <vt:vector size="180" baseType="lpstr">
      <vt:lpstr>Arial</vt:lpstr>
      <vt:lpstr>Calibri</vt:lpstr>
      <vt:lpstr>Calibri Light</vt:lpstr>
      <vt:lpstr>Consolas</vt:lpstr>
      <vt:lpstr>Gotham Narrow SSm 4r</vt:lpstr>
      <vt:lpstr>Segoe Light</vt:lpstr>
      <vt:lpstr>Segoe UI</vt:lpstr>
      <vt:lpstr>Segoe UI Light</vt:lpstr>
      <vt:lpstr>Segoe UI Semibold</vt:lpstr>
      <vt:lpstr>Segoe UI Semilight</vt:lpstr>
      <vt:lpstr>Times</vt:lpstr>
      <vt:lpstr>Times New Roman</vt:lpstr>
      <vt:lpstr>Trebuchet MS</vt:lpstr>
      <vt:lpstr>Wingdings</vt:lpstr>
      <vt:lpstr>Blank Presentation</vt:lpstr>
      <vt:lpstr>Office Theme</vt:lpstr>
      <vt:lpstr>5_Office Theme</vt:lpstr>
      <vt:lpstr>1_Blank Presentation</vt:lpstr>
      <vt:lpstr>6_Office Theme</vt:lpstr>
      <vt:lpstr>1_5-30721_Build_2016_Template_Light</vt:lpstr>
      <vt:lpstr> </vt:lpstr>
      <vt:lpstr>Blockchain and Disruptive Technologies</vt:lpstr>
      <vt:lpstr>Data Analytics and Decision Analytics</vt:lpstr>
      <vt:lpstr>What is Blockchain ?</vt:lpstr>
      <vt:lpstr>What is a Blockchain?</vt:lpstr>
      <vt:lpstr>Blockchain</vt:lpstr>
      <vt:lpstr>Blockchain</vt:lpstr>
      <vt:lpstr>Why is blockchain so secure?</vt:lpstr>
      <vt:lpstr>Constructs of A Blockchain?</vt:lpstr>
      <vt:lpstr>Basic Principles of Blockchain Technology</vt:lpstr>
      <vt:lpstr>Basic Principles of Blockchain Technology</vt:lpstr>
      <vt:lpstr>Basic Principles of Blockchain Technology</vt:lpstr>
      <vt:lpstr>Basic Principles of Blockchain Technology</vt:lpstr>
      <vt:lpstr>Basic Principles of Blockchain Technology</vt:lpstr>
      <vt:lpstr>History of Blockchain</vt:lpstr>
      <vt:lpstr>History of Blockchain</vt:lpstr>
      <vt:lpstr>History of Blockchain</vt:lpstr>
      <vt:lpstr>Smart Contracts</vt:lpstr>
      <vt:lpstr>What is a Smart Contract ?</vt:lpstr>
      <vt:lpstr>Smart Contracts</vt:lpstr>
      <vt:lpstr>PowerPoint Presentation</vt:lpstr>
      <vt:lpstr>Traditional Contract : An overview</vt:lpstr>
      <vt:lpstr>What changes with Blockchain (Smart Contract)</vt:lpstr>
      <vt:lpstr>Smart Contracts</vt:lpstr>
      <vt:lpstr>Problems with Smart Contracts</vt:lpstr>
      <vt:lpstr>History of Blockchain</vt:lpstr>
      <vt:lpstr>PowerPoint Presentation</vt:lpstr>
      <vt:lpstr>PowerPoint Presentation</vt:lpstr>
      <vt:lpstr>History of Blockchain</vt:lpstr>
      <vt:lpstr>PowerPoint Presentation</vt:lpstr>
      <vt:lpstr>Applications of Blockchain</vt:lpstr>
      <vt:lpstr>Applications of Blockchain</vt:lpstr>
      <vt:lpstr>Applications of Blockchain</vt:lpstr>
      <vt:lpstr>How Blockchain will Change Businesses and Organizations</vt:lpstr>
      <vt:lpstr>How Blockchain will Change Businesses and Organizations</vt:lpstr>
      <vt:lpstr>How Blockchain will Change Businesses and Organizations</vt:lpstr>
      <vt:lpstr>How Blockchain will Change Businesses and Organizations</vt:lpstr>
      <vt:lpstr>How Blockchain will Change Businesses and Organizations</vt:lpstr>
      <vt:lpstr>How Blockchain will Change Businesses and Organizations</vt:lpstr>
      <vt:lpstr>A Framework for Blockchain Adoption</vt:lpstr>
      <vt:lpstr>Parallels Between Blockchain and TCP/IP</vt:lpstr>
      <vt:lpstr>Merkle Trees</vt:lpstr>
      <vt:lpstr>Merkle Root</vt:lpstr>
      <vt:lpstr>Merkle Root</vt:lpstr>
      <vt:lpstr>Advantages of Merkle Tree</vt:lpstr>
      <vt:lpstr>Uses of Merkle Tree in Blockchains</vt:lpstr>
      <vt:lpstr>Uses of Merkle Tree in Blockchains</vt:lpstr>
      <vt:lpstr>Blockchain Demos</vt:lpstr>
      <vt:lpstr>Financial Technology (FinTech)</vt:lpstr>
      <vt:lpstr>FinTech Ecosystem</vt:lpstr>
      <vt:lpstr>Financial Technology (FinTech)</vt:lpstr>
      <vt:lpstr>Social Trading</vt:lpstr>
      <vt:lpstr>Social Trading: Can I Make Money?</vt:lpstr>
      <vt:lpstr>Top 10 Best Social Trading Networks 2019</vt:lpstr>
      <vt:lpstr>Crowdfunding</vt:lpstr>
      <vt:lpstr>Crowdfunding</vt:lpstr>
      <vt:lpstr>FinTech Crowdfunding Sites</vt:lpstr>
      <vt:lpstr>FinTech in Microfinance</vt:lpstr>
      <vt:lpstr>The World of Micro-Loans</vt:lpstr>
      <vt:lpstr>FinTech in Microfinance: Operational costs</vt:lpstr>
      <vt:lpstr>FinTech in Microfinance: Risk measurement and hedging</vt:lpstr>
      <vt:lpstr>FinTech in Microfinance: Future trends</vt:lpstr>
      <vt:lpstr>What Are Chatbots?</vt:lpstr>
      <vt:lpstr>PowerPoint Presentation</vt:lpstr>
      <vt:lpstr>PowerPoint Presentation</vt:lpstr>
      <vt:lpstr>PowerPoint Presentation</vt:lpstr>
      <vt:lpstr>So really, why Bots and why now?</vt:lpstr>
      <vt:lpstr>PowerPoint Presentation</vt:lpstr>
      <vt:lpstr>HDFC Bank Virtual Assistant</vt:lpstr>
      <vt:lpstr>Paphus Solutions Voice Bot</vt:lpstr>
      <vt:lpstr>American Express Facebook Bot</vt:lpstr>
      <vt:lpstr>KLM Airlines Facebook Bot</vt:lpstr>
      <vt:lpstr>Singapore Govt. Bot</vt:lpstr>
      <vt:lpstr>Chatbots</vt:lpstr>
      <vt:lpstr>Classroom</vt:lpstr>
      <vt:lpstr>Luka</vt:lpstr>
      <vt:lpstr>Examples of Chatbots on Skype</vt:lpstr>
      <vt:lpstr>How Do Chatbots Work?</vt:lpstr>
      <vt:lpstr>Teach Amazon Echo to Recognize Your Voice</vt:lpstr>
      <vt:lpstr>Voice Shopping with Alexa</vt:lpstr>
      <vt:lpstr>Potential Problems</vt:lpstr>
      <vt:lpstr>Business Value of Chatbots</vt:lpstr>
      <vt:lpstr>Recent Examples and Implementations</vt:lpstr>
      <vt:lpstr>Recent Examples and Implementations</vt:lpstr>
      <vt:lpstr>Recent Examples and Implementations</vt:lpstr>
      <vt:lpstr>Recent Examples and Implementations</vt:lpstr>
      <vt:lpstr> </vt:lpstr>
      <vt:lpstr>Uber Launch (September 2016)</vt:lpstr>
      <vt:lpstr>Arizona Accident (March 2018)</vt:lpstr>
      <vt:lpstr>Flying Taxi</vt:lpstr>
      <vt:lpstr>Driverless Truck</vt:lpstr>
      <vt:lpstr>IOT and Autonomous Vehicles</vt:lpstr>
      <vt:lpstr>Electric and Autonomous Vehicles</vt:lpstr>
      <vt:lpstr>Most Promising Features of Autonomous Vehicles</vt:lpstr>
      <vt:lpstr>Policy and Operational Issues</vt:lpstr>
      <vt:lpstr>Google Car</vt:lpstr>
      <vt:lpstr>GM Car</vt:lpstr>
      <vt:lpstr>Why don’t we trust driverless cars?</vt:lpstr>
      <vt:lpstr>Adoption?</vt:lpstr>
      <vt:lpstr>Current State of Connected Cars</vt:lpstr>
      <vt:lpstr>Electric Vehicles in India</vt:lpstr>
      <vt:lpstr>Startups in India Working On Self Driving Technology</vt:lpstr>
      <vt:lpstr>Startups in India Working On Self Driving Technology</vt:lpstr>
      <vt:lpstr>What Happened?</vt:lpstr>
      <vt:lpstr>Waymo’s Early Rider program </vt:lpstr>
      <vt:lpstr>Waymo’s Early Rider program </vt:lpstr>
      <vt:lpstr>“Cora” Flying Taxi</vt:lpstr>
      <vt:lpstr>Boring Company Tunnel</vt:lpstr>
      <vt:lpstr>PowerPoint Presentation</vt:lpstr>
      <vt:lpstr>Potential Impact on Parking</vt:lpstr>
      <vt:lpstr>Potential Impact on Labor Market</vt:lpstr>
      <vt:lpstr>Connected Cars</vt:lpstr>
      <vt:lpstr>Connected Cars</vt:lpstr>
      <vt:lpstr>Machine Learning and Artificial Intelligence</vt:lpstr>
      <vt:lpstr>Ecosystem</vt:lpstr>
      <vt:lpstr>Difference between AI and ML</vt:lpstr>
      <vt:lpstr>Early Days</vt:lpstr>
      <vt:lpstr>Applied vs. General AI</vt:lpstr>
      <vt:lpstr>Rise of Machine Learning</vt:lpstr>
      <vt:lpstr>PowerPoint Presentation</vt:lpstr>
      <vt:lpstr>Neural Network</vt:lpstr>
      <vt:lpstr>Natural Language Processing (NLP)</vt:lpstr>
      <vt:lpstr>ML Technology</vt:lpstr>
      <vt:lpstr>ML Technology</vt:lpstr>
      <vt:lpstr>ML Technology</vt:lpstr>
      <vt:lpstr>PowerPoint Presentation</vt:lpstr>
      <vt:lpstr>Recent Examples and Implementations</vt:lpstr>
      <vt:lpstr>Recent Examples and Implementations</vt:lpstr>
      <vt:lpstr>Recent Examples and Implementations</vt:lpstr>
      <vt:lpstr>Recent Examples and Implementations</vt:lpstr>
      <vt:lpstr>Recent Examples and Implementations</vt:lpstr>
      <vt:lpstr>Recent Examples and Implementations</vt:lpstr>
      <vt:lpstr>Take-Aways: AI</vt:lpstr>
      <vt:lpstr>Managerial Issues</vt:lpstr>
      <vt:lpstr>Managerial Issues</vt:lpstr>
      <vt:lpstr>Managerial Issues</vt:lpstr>
      <vt:lpstr>Industry 4.0</vt:lpstr>
      <vt:lpstr>Industry 4.0</vt:lpstr>
      <vt:lpstr>Industry 4.0</vt:lpstr>
      <vt:lpstr>Industry 4.0</vt:lpstr>
      <vt:lpstr>Industry 4.0</vt:lpstr>
      <vt:lpstr>Examples of different disruptive trends</vt:lpstr>
      <vt:lpstr>PowerPoint Presentation</vt:lpstr>
      <vt:lpstr>PowerPoint Presentation</vt:lpstr>
      <vt:lpstr>Additive Manufacturing / 3-D Printing</vt:lpstr>
      <vt:lpstr>Additive Manufacturing / 3-D Printing</vt:lpstr>
      <vt:lpstr>Additive Manufacturing / 3-D Printing</vt:lpstr>
      <vt:lpstr>Additive Manufacturing / 3-D Printing</vt:lpstr>
      <vt:lpstr>Additive Manufacturing / 3-D Printing</vt:lpstr>
      <vt:lpstr>Additive Manufacturing / 3-D Printing</vt:lpstr>
      <vt:lpstr>Additive Manufacturing / 3-D Printing</vt:lpstr>
      <vt:lpstr>Additive Manufacturing / 3-D Printing</vt:lpstr>
      <vt:lpstr>Aerospace Industry</vt:lpstr>
      <vt:lpstr>Heath Industry</vt:lpstr>
      <vt:lpstr>Heath Industry</vt:lpstr>
      <vt:lpstr>Consumers Market</vt:lpstr>
      <vt:lpstr>Future</vt:lpstr>
      <vt:lpstr>3-D printed homes</vt:lpstr>
      <vt:lpstr>3-D printing</vt:lpstr>
      <vt:lpstr>Why is it important for each business to be aware of emerging technologies</vt:lpstr>
    </vt:vector>
  </TitlesOfParts>
  <Company>TAMU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Mays College   Development Council</dc:title>
  <dc:creator>Subodha</dc:creator>
  <cp:lastModifiedBy>Subodha Kumar</cp:lastModifiedBy>
  <cp:revision>808</cp:revision>
  <cp:lastPrinted>2015-04-26T13:48:18Z</cp:lastPrinted>
  <dcterms:created xsi:type="dcterms:W3CDTF">2001-09-26T14:54:05Z</dcterms:created>
  <dcterms:modified xsi:type="dcterms:W3CDTF">2019-12-14T13:20:30Z</dcterms:modified>
</cp:coreProperties>
</file>